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74" r:id="rId14"/>
    <p:sldId id="267" r:id="rId15"/>
    <p:sldId id="268" r:id="rId16"/>
    <p:sldId id="269" r:id="rId17"/>
    <p:sldId id="270" r:id="rId18"/>
  </p:sldIdLst>
  <p:sldSz cx="9144000" cy="6858000" type="screen4x3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iwdHhYtt1BNHdxaeP3qxPZmdqq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24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PROJECTS</a:t>
            </a:r>
            <a:endParaRPr/>
          </a:p>
        </p:txBody>
      </p:sp>
      <p:sp>
        <p:nvSpPr>
          <p:cNvPr id="237" name="Google Shape;237;p1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PROJECTS</a:t>
            </a:r>
            <a:endParaRPr/>
          </a:p>
        </p:txBody>
      </p:sp>
      <p:sp>
        <p:nvSpPr>
          <p:cNvPr id="249" name="Google Shape;249;p11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PROJECTS</a:t>
            </a:r>
            <a:endParaRPr/>
          </a:p>
        </p:txBody>
      </p:sp>
      <p:sp>
        <p:nvSpPr>
          <p:cNvPr id="249" name="Google Shape;249;p11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4867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PROJECTS</a:t>
            </a:r>
            <a:endParaRPr/>
          </a:p>
        </p:txBody>
      </p:sp>
      <p:sp>
        <p:nvSpPr>
          <p:cNvPr id="249" name="Google Shape;249;p11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9214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PROJECTS</a:t>
            </a:r>
            <a:endParaRPr/>
          </a:p>
        </p:txBody>
      </p:sp>
      <p:sp>
        <p:nvSpPr>
          <p:cNvPr id="259" name="Google Shape;259;p1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PROJECTS</a:t>
            </a:r>
            <a:endParaRPr/>
          </a:p>
        </p:txBody>
      </p:sp>
      <p:sp>
        <p:nvSpPr>
          <p:cNvPr id="269" name="Google Shape;269;p1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1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PROJECTS</a:t>
            </a:r>
            <a:endParaRPr/>
          </a:p>
        </p:txBody>
      </p:sp>
      <p:sp>
        <p:nvSpPr>
          <p:cNvPr id="280" name="Google Shape;280;p1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PROJECTS</a:t>
            </a:r>
            <a:endParaRPr/>
          </a:p>
        </p:txBody>
      </p:sp>
      <p:sp>
        <p:nvSpPr>
          <p:cNvPr id="294" name="Google Shape;294;p1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PROJECTS</a:t>
            </a:r>
            <a:endParaRPr/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017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PROJECTS</a:t>
            </a:r>
            <a:endParaRPr/>
          </a:p>
        </p:txBody>
      </p:sp>
      <p:sp>
        <p:nvSpPr>
          <p:cNvPr id="154" name="Google Shape;154;p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PROJECTS</a:t>
            </a:r>
            <a:endParaRPr/>
          </a:p>
        </p:txBody>
      </p:sp>
      <p:sp>
        <p:nvSpPr>
          <p:cNvPr id="169" name="Google Shape;169;p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PROJECTS</a:t>
            </a:r>
            <a:endParaRPr/>
          </a:p>
        </p:txBody>
      </p:sp>
      <p:sp>
        <p:nvSpPr>
          <p:cNvPr id="180" name="Google Shape;180;p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PROJECTS</a:t>
            </a:r>
            <a:endParaRPr/>
          </a:p>
        </p:txBody>
      </p:sp>
      <p:sp>
        <p:nvSpPr>
          <p:cNvPr id="191" name="Google Shape;191;p6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PROJECTS</a:t>
            </a:r>
            <a:endParaRPr/>
          </a:p>
        </p:txBody>
      </p:sp>
      <p:sp>
        <p:nvSpPr>
          <p:cNvPr id="202" name="Google Shape;202;p7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PROJECTS</a:t>
            </a:r>
            <a:endParaRPr/>
          </a:p>
        </p:txBody>
      </p:sp>
      <p:sp>
        <p:nvSpPr>
          <p:cNvPr id="214" name="Google Shape;214;p8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PROJECTS</a:t>
            </a:r>
            <a:endParaRPr/>
          </a:p>
        </p:txBody>
      </p:sp>
      <p:sp>
        <p:nvSpPr>
          <p:cNvPr id="224" name="Google Shape;224;p9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_Break_McKee">
  <p:cSld name="Slide_Break_McKe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14400"/>
            <a:ext cx="9150086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7"/>
          <p:cNvSpPr/>
          <p:nvPr/>
        </p:nvSpPr>
        <p:spPr>
          <a:xfrm>
            <a:off x="0" y="5778833"/>
            <a:ext cx="9144000" cy="67264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7"/>
          <p:cNvSpPr/>
          <p:nvPr/>
        </p:nvSpPr>
        <p:spPr>
          <a:xfrm>
            <a:off x="0" y="5079877"/>
            <a:ext cx="91440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7"/>
          <p:cNvSpPr/>
          <p:nvPr/>
        </p:nvSpPr>
        <p:spPr>
          <a:xfrm>
            <a:off x="1" y="535571"/>
            <a:ext cx="2497181" cy="6640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7"/>
          <p:cNvSpPr/>
          <p:nvPr/>
        </p:nvSpPr>
        <p:spPr>
          <a:xfrm>
            <a:off x="0" y="5029200"/>
            <a:ext cx="9144000" cy="640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7"/>
          <p:cNvSpPr txBox="1">
            <a:spLocks noGrp="1"/>
          </p:cNvSpPr>
          <p:nvPr>
            <p:ph type="subTitle" idx="1"/>
          </p:nvPr>
        </p:nvSpPr>
        <p:spPr>
          <a:xfrm>
            <a:off x="380999" y="6019800"/>
            <a:ext cx="8267172" cy="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2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ctrTitle"/>
          </p:nvPr>
        </p:nvSpPr>
        <p:spPr>
          <a:xfrm>
            <a:off x="380999" y="5253540"/>
            <a:ext cx="8267172" cy="57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/>
          <p:nvPr/>
        </p:nvSpPr>
        <p:spPr>
          <a:xfrm>
            <a:off x="1" y="744079"/>
            <a:ext cx="2434043" cy="3520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McKee Refinery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8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Sunray, Texas</a:t>
            </a:r>
            <a:endParaRPr sz="788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6553" y="229417"/>
            <a:ext cx="1997604" cy="46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7"/>
          <p:cNvSpPr txBox="1"/>
          <p:nvPr/>
        </p:nvSpPr>
        <p:spPr>
          <a:xfrm>
            <a:off x="152400" y="6597134"/>
            <a:ext cx="117660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r>
              <a:rPr lang="en-US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2024 Valero. All rights reserved.</a:t>
            </a:r>
            <a:endParaRPr sz="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_Break_5">
  <p:cSld name="Slide_Break_5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14800" y="0"/>
            <a:ext cx="5029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7"/>
          <p:cNvSpPr/>
          <p:nvPr/>
        </p:nvSpPr>
        <p:spPr>
          <a:xfrm>
            <a:off x="-7938" y="-7938"/>
            <a:ext cx="6024563" cy="6869113"/>
          </a:xfrm>
          <a:custGeom>
            <a:avLst/>
            <a:gdLst/>
            <a:ahLst/>
            <a:cxnLst/>
            <a:rect l="l" t="t" r="r" b="b"/>
            <a:pathLst>
              <a:path w="3795" h="4327" extrusionOk="0">
                <a:moveTo>
                  <a:pt x="0" y="4327"/>
                </a:moveTo>
                <a:lnTo>
                  <a:pt x="0" y="0"/>
                </a:lnTo>
                <a:lnTo>
                  <a:pt x="2941" y="0"/>
                </a:lnTo>
                <a:lnTo>
                  <a:pt x="3795" y="4327"/>
                </a:lnTo>
                <a:lnTo>
                  <a:pt x="0" y="432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7"/>
          <p:cNvSpPr/>
          <p:nvPr/>
        </p:nvSpPr>
        <p:spPr>
          <a:xfrm>
            <a:off x="1489737" y="-7938"/>
            <a:ext cx="4526888" cy="6869113"/>
          </a:xfrm>
          <a:custGeom>
            <a:avLst/>
            <a:gdLst/>
            <a:ahLst/>
            <a:cxnLst/>
            <a:rect l="l" t="t" r="r" b="b"/>
            <a:pathLst>
              <a:path w="9749" h="10000" extrusionOk="0">
                <a:moveTo>
                  <a:pt x="0" y="5960"/>
                </a:moveTo>
                <a:lnTo>
                  <a:pt x="6829" y="0"/>
                </a:lnTo>
                <a:lnTo>
                  <a:pt x="9749" y="10000"/>
                </a:lnTo>
                <a:lnTo>
                  <a:pt x="0" y="596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7"/>
          <p:cNvSpPr/>
          <p:nvPr/>
        </p:nvSpPr>
        <p:spPr>
          <a:xfrm>
            <a:off x="-7938" y="2249487"/>
            <a:ext cx="5899150" cy="2303463"/>
          </a:xfrm>
          <a:custGeom>
            <a:avLst/>
            <a:gdLst/>
            <a:ahLst/>
            <a:cxnLst/>
            <a:rect l="l" t="t" r="r" b="b"/>
            <a:pathLst>
              <a:path w="3716" h="1451" extrusionOk="0">
                <a:moveTo>
                  <a:pt x="0" y="0"/>
                </a:moveTo>
                <a:lnTo>
                  <a:pt x="3431" y="0"/>
                </a:lnTo>
                <a:lnTo>
                  <a:pt x="3716" y="1451"/>
                </a:lnTo>
                <a:lnTo>
                  <a:pt x="0" y="1451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7"/>
          <p:cNvSpPr/>
          <p:nvPr/>
        </p:nvSpPr>
        <p:spPr>
          <a:xfrm>
            <a:off x="5557837" y="4552950"/>
            <a:ext cx="333375" cy="300038"/>
          </a:xfrm>
          <a:custGeom>
            <a:avLst/>
            <a:gdLst/>
            <a:ahLst/>
            <a:cxnLst/>
            <a:rect l="l" t="t" r="r" b="b"/>
            <a:pathLst>
              <a:path w="210" h="189" extrusionOk="0">
                <a:moveTo>
                  <a:pt x="0" y="0"/>
                </a:moveTo>
                <a:lnTo>
                  <a:pt x="210" y="0"/>
                </a:lnTo>
                <a:lnTo>
                  <a:pt x="40" y="18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7"/>
          <p:cNvSpPr txBox="1">
            <a:spLocks noGrp="1"/>
          </p:cNvSpPr>
          <p:nvPr>
            <p:ph type="ctrTitle"/>
          </p:nvPr>
        </p:nvSpPr>
        <p:spPr>
          <a:xfrm>
            <a:off x="508000" y="2545975"/>
            <a:ext cx="4368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7"/>
          <p:cNvSpPr txBox="1">
            <a:spLocks noGrp="1"/>
          </p:cNvSpPr>
          <p:nvPr>
            <p:ph type="subTitle" idx="1"/>
          </p:nvPr>
        </p:nvSpPr>
        <p:spPr>
          <a:xfrm>
            <a:off x="508000" y="3895276"/>
            <a:ext cx="4368800" cy="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7"/>
          <p:cNvSpPr txBox="1"/>
          <p:nvPr/>
        </p:nvSpPr>
        <p:spPr>
          <a:xfrm>
            <a:off x="152400" y="6566356"/>
            <a:ext cx="157254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2018 Valero. All rights reserved.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84" y="406183"/>
            <a:ext cx="1205397" cy="854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_Break_6">
  <p:cSld name="Slide_Break_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14800" y="-4456"/>
            <a:ext cx="50291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/>
          <p:nvPr/>
        </p:nvSpPr>
        <p:spPr>
          <a:xfrm>
            <a:off x="-7938" y="-7938"/>
            <a:ext cx="6024563" cy="6869113"/>
          </a:xfrm>
          <a:custGeom>
            <a:avLst/>
            <a:gdLst/>
            <a:ahLst/>
            <a:cxnLst/>
            <a:rect l="l" t="t" r="r" b="b"/>
            <a:pathLst>
              <a:path w="3795" h="4327" extrusionOk="0">
                <a:moveTo>
                  <a:pt x="0" y="4327"/>
                </a:moveTo>
                <a:lnTo>
                  <a:pt x="0" y="0"/>
                </a:lnTo>
                <a:lnTo>
                  <a:pt x="2941" y="0"/>
                </a:lnTo>
                <a:lnTo>
                  <a:pt x="3795" y="4327"/>
                </a:lnTo>
                <a:lnTo>
                  <a:pt x="0" y="432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/>
          <p:nvPr/>
        </p:nvSpPr>
        <p:spPr>
          <a:xfrm>
            <a:off x="1489737" y="-7938"/>
            <a:ext cx="4526888" cy="6869113"/>
          </a:xfrm>
          <a:custGeom>
            <a:avLst/>
            <a:gdLst/>
            <a:ahLst/>
            <a:cxnLst/>
            <a:rect l="l" t="t" r="r" b="b"/>
            <a:pathLst>
              <a:path w="9749" h="10000" extrusionOk="0">
                <a:moveTo>
                  <a:pt x="0" y="5960"/>
                </a:moveTo>
                <a:lnTo>
                  <a:pt x="6829" y="0"/>
                </a:lnTo>
                <a:lnTo>
                  <a:pt x="9749" y="10000"/>
                </a:lnTo>
                <a:lnTo>
                  <a:pt x="0" y="596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8"/>
          <p:cNvSpPr/>
          <p:nvPr/>
        </p:nvSpPr>
        <p:spPr>
          <a:xfrm>
            <a:off x="-7938" y="2249487"/>
            <a:ext cx="5899150" cy="2303463"/>
          </a:xfrm>
          <a:custGeom>
            <a:avLst/>
            <a:gdLst/>
            <a:ahLst/>
            <a:cxnLst/>
            <a:rect l="l" t="t" r="r" b="b"/>
            <a:pathLst>
              <a:path w="3716" h="1451" extrusionOk="0">
                <a:moveTo>
                  <a:pt x="0" y="0"/>
                </a:moveTo>
                <a:lnTo>
                  <a:pt x="3431" y="0"/>
                </a:lnTo>
                <a:lnTo>
                  <a:pt x="3716" y="1451"/>
                </a:lnTo>
                <a:lnTo>
                  <a:pt x="0" y="1451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8"/>
          <p:cNvSpPr/>
          <p:nvPr/>
        </p:nvSpPr>
        <p:spPr>
          <a:xfrm>
            <a:off x="5557837" y="4552950"/>
            <a:ext cx="333375" cy="300038"/>
          </a:xfrm>
          <a:custGeom>
            <a:avLst/>
            <a:gdLst/>
            <a:ahLst/>
            <a:cxnLst/>
            <a:rect l="l" t="t" r="r" b="b"/>
            <a:pathLst>
              <a:path w="210" h="189" extrusionOk="0">
                <a:moveTo>
                  <a:pt x="0" y="0"/>
                </a:moveTo>
                <a:lnTo>
                  <a:pt x="210" y="0"/>
                </a:lnTo>
                <a:lnTo>
                  <a:pt x="40" y="18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8"/>
          <p:cNvSpPr txBox="1">
            <a:spLocks noGrp="1"/>
          </p:cNvSpPr>
          <p:nvPr>
            <p:ph type="ctrTitle"/>
          </p:nvPr>
        </p:nvSpPr>
        <p:spPr>
          <a:xfrm>
            <a:off x="508000" y="2545975"/>
            <a:ext cx="4368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subTitle" idx="1"/>
          </p:nvPr>
        </p:nvSpPr>
        <p:spPr>
          <a:xfrm>
            <a:off x="508000" y="3895276"/>
            <a:ext cx="4368800" cy="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8"/>
          <p:cNvSpPr txBox="1"/>
          <p:nvPr/>
        </p:nvSpPr>
        <p:spPr>
          <a:xfrm>
            <a:off x="152400" y="6566356"/>
            <a:ext cx="157254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2018 Valero. All rights reserved.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84" y="406183"/>
            <a:ext cx="1205397" cy="854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">
  <p:cSld name="Appendi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457200" y="247718"/>
            <a:ext cx="7391400" cy="84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_Slide">
  <p:cSld name="Break_Slid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>
            <a:spLocks noGrp="1"/>
          </p:cNvSpPr>
          <p:nvPr>
            <p:ph type="title"/>
          </p:nvPr>
        </p:nvSpPr>
        <p:spPr>
          <a:xfrm>
            <a:off x="457200" y="247718"/>
            <a:ext cx="7367853" cy="84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sz="40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30"/>
          <p:cNvGrpSpPr/>
          <p:nvPr/>
        </p:nvGrpSpPr>
        <p:grpSpPr>
          <a:xfrm>
            <a:off x="1066800" y="1981201"/>
            <a:ext cx="7010400" cy="2140683"/>
            <a:chOff x="2667000" y="1981200"/>
            <a:chExt cx="7004005" cy="2140683"/>
          </a:xfrm>
        </p:grpSpPr>
        <p:sp>
          <p:nvSpPr>
            <p:cNvPr id="120" name="Google Shape;120;p30"/>
            <p:cNvSpPr/>
            <p:nvPr/>
          </p:nvSpPr>
          <p:spPr>
            <a:xfrm>
              <a:off x="5607870" y="2179379"/>
              <a:ext cx="1219650" cy="1942504"/>
            </a:xfrm>
            <a:custGeom>
              <a:avLst/>
              <a:gdLst/>
              <a:ahLst/>
              <a:cxnLst/>
              <a:rect l="l" t="t" r="r" b="b"/>
              <a:pathLst>
                <a:path w="196" h="313" extrusionOk="0">
                  <a:moveTo>
                    <a:pt x="155" y="27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6"/>
                    <a:pt x="145" y="0"/>
                    <a:pt x="133" y="0"/>
                  </a:cubicBezTo>
                  <a:cubicBezTo>
                    <a:pt x="121" y="0"/>
                    <a:pt x="111" y="6"/>
                    <a:pt x="111" y="15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20" y="27"/>
                    <a:pt x="0" y="46"/>
                    <a:pt x="0" y="71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87"/>
                    <a:pt x="26" y="313"/>
                    <a:pt x="58" y="313"/>
                  </a:cubicBezTo>
                  <a:cubicBezTo>
                    <a:pt x="137" y="313"/>
                    <a:pt x="137" y="313"/>
                    <a:pt x="137" y="313"/>
                  </a:cubicBezTo>
                  <a:cubicBezTo>
                    <a:pt x="170" y="313"/>
                    <a:pt x="196" y="287"/>
                    <a:pt x="196" y="255"/>
                  </a:cubicBezTo>
                  <a:cubicBezTo>
                    <a:pt x="196" y="71"/>
                    <a:pt x="196" y="71"/>
                    <a:pt x="196" y="71"/>
                  </a:cubicBezTo>
                  <a:cubicBezTo>
                    <a:pt x="196" y="48"/>
                    <a:pt x="178" y="29"/>
                    <a:pt x="155" y="27"/>
                  </a:cubicBezTo>
                  <a:close/>
                  <a:moveTo>
                    <a:pt x="98" y="293"/>
                  </a:moveTo>
                  <a:cubicBezTo>
                    <a:pt x="86" y="293"/>
                    <a:pt x="77" y="283"/>
                    <a:pt x="77" y="272"/>
                  </a:cubicBezTo>
                  <a:cubicBezTo>
                    <a:pt x="77" y="260"/>
                    <a:pt x="86" y="251"/>
                    <a:pt x="98" y="251"/>
                  </a:cubicBezTo>
                  <a:cubicBezTo>
                    <a:pt x="109" y="251"/>
                    <a:pt x="119" y="260"/>
                    <a:pt x="119" y="272"/>
                  </a:cubicBezTo>
                  <a:cubicBezTo>
                    <a:pt x="119" y="283"/>
                    <a:pt x="109" y="293"/>
                    <a:pt x="98" y="293"/>
                  </a:cubicBezTo>
                  <a:close/>
                  <a:moveTo>
                    <a:pt x="170" y="218"/>
                  </a:moveTo>
                  <a:cubicBezTo>
                    <a:pt x="170" y="229"/>
                    <a:pt x="161" y="238"/>
                    <a:pt x="150" y="238"/>
                  </a:cubicBezTo>
                  <a:cubicBezTo>
                    <a:pt x="45" y="238"/>
                    <a:pt x="45" y="238"/>
                    <a:pt x="45" y="238"/>
                  </a:cubicBezTo>
                  <a:cubicBezTo>
                    <a:pt x="35" y="238"/>
                    <a:pt x="26" y="229"/>
                    <a:pt x="26" y="218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63"/>
                    <a:pt x="35" y="54"/>
                    <a:pt x="45" y="54"/>
                  </a:cubicBezTo>
                  <a:cubicBezTo>
                    <a:pt x="150" y="54"/>
                    <a:pt x="150" y="54"/>
                    <a:pt x="150" y="54"/>
                  </a:cubicBezTo>
                  <a:cubicBezTo>
                    <a:pt x="161" y="54"/>
                    <a:pt x="170" y="63"/>
                    <a:pt x="170" y="73"/>
                  </a:cubicBezTo>
                  <a:lnTo>
                    <a:pt x="170" y="2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0"/>
            <p:cNvSpPr/>
            <p:nvPr/>
          </p:nvSpPr>
          <p:spPr>
            <a:xfrm>
              <a:off x="2667000" y="1981200"/>
              <a:ext cx="2093022" cy="2102487"/>
            </a:xfrm>
            <a:custGeom>
              <a:avLst/>
              <a:gdLst/>
              <a:ahLst/>
              <a:cxnLst/>
              <a:rect l="l" t="t" r="r" b="b"/>
              <a:pathLst>
                <a:path w="749" h="752" extrusionOk="0">
                  <a:moveTo>
                    <a:pt x="668" y="541"/>
                  </a:moveTo>
                  <a:cubicBezTo>
                    <a:pt x="642" y="555"/>
                    <a:pt x="613" y="561"/>
                    <a:pt x="588" y="558"/>
                  </a:cubicBezTo>
                  <a:cubicBezTo>
                    <a:pt x="584" y="566"/>
                    <a:pt x="580" y="573"/>
                    <a:pt x="576" y="581"/>
                  </a:cubicBezTo>
                  <a:cubicBezTo>
                    <a:pt x="630" y="599"/>
                    <a:pt x="664" y="623"/>
                    <a:pt x="664" y="650"/>
                  </a:cubicBezTo>
                  <a:cubicBezTo>
                    <a:pt x="664" y="707"/>
                    <a:pt x="515" y="752"/>
                    <a:pt x="332" y="752"/>
                  </a:cubicBezTo>
                  <a:cubicBezTo>
                    <a:pt x="148" y="752"/>
                    <a:pt x="0" y="707"/>
                    <a:pt x="0" y="650"/>
                  </a:cubicBezTo>
                  <a:cubicBezTo>
                    <a:pt x="0" y="624"/>
                    <a:pt x="32" y="600"/>
                    <a:pt x="86" y="581"/>
                  </a:cubicBezTo>
                  <a:cubicBezTo>
                    <a:pt x="44" y="507"/>
                    <a:pt x="18" y="413"/>
                    <a:pt x="15" y="311"/>
                  </a:cubicBezTo>
                  <a:cubicBezTo>
                    <a:pt x="16" y="311"/>
                    <a:pt x="16" y="311"/>
                    <a:pt x="16" y="311"/>
                  </a:cubicBezTo>
                  <a:cubicBezTo>
                    <a:pt x="16" y="310"/>
                    <a:pt x="16" y="310"/>
                    <a:pt x="16" y="310"/>
                  </a:cubicBezTo>
                  <a:cubicBezTo>
                    <a:pt x="16" y="285"/>
                    <a:pt x="102" y="263"/>
                    <a:pt x="224" y="255"/>
                  </a:cubicBezTo>
                  <a:cubicBezTo>
                    <a:pt x="227" y="260"/>
                    <a:pt x="234" y="266"/>
                    <a:pt x="236" y="267"/>
                  </a:cubicBezTo>
                  <a:cubicBezTo>
                    <a:pt x="128" y="274"/>
                    <a:pt x="51" y="293"/>
                    <a:pt x="51" y="315"/>
                  </a:cubicBezTo>
                  <a:cubicBezTo>
                    <a:pt x="51" y="343"/>
                    <a:pt x="174" y="365"/>
                    <a:pt x="325" y="365"/>
                  </a:cubicBezTo>
                  <a:cubicBezTo>
                    <a:pt x="477" y="365"/>
                    <a:pt x="599" y="343"/>
                    <a:pt x="599" y="315"/>
                  </a:cubicBezTo>
                  <a:cubicBezTo>
                    <a:pt x="599" y="292"/>
                    <a:pt x="519" y="273"/>
                    <a:pt x="409" y="267"/>
                  </a:cubicBezTo>
                  <a:cubicBezTo>
                    <a:pt x="411" y="262"/>
                    <a:pt x="413" y="258"/>
                    <a:pt x="415" y="254"/>
                  </a:cubicBezTo>
                  <a:cubicBezTo>
                    <a:pt x="548" y="261"/>
                    <a:pt x="646" y="283"/>
                    <a:pt x="646" y="310"/>
                  </a:cubicBezTo>
                  <a:cubicBezTo>
                    <a:pt x="646" y="311"/>
                    <a:pt x="646" y="312"/>
                    <a:pt x="646" y="312"/>
                  </a:cubicBezTo>
                  <a:cubicBezTo>
                    <a:pt x="645" y="331"/>
                    <a:pt x="644" y="349"/>
                    <a:pt x="642" y="367"/>
                  </a:cubicBezTo>
                  <a:cubicBezTo>
                    <a:pt x="678" y="365"/>
                    <a:pt x="710" y="379"/>
                    <a:pt x="725" y="407"/>
                  </a:cubicBezTo>
                  <a:cubicBezTo>
                    <a:pt x="749" y="450"/>
                    <a:pt x="724" y="510"/>
                    <a:pt x="668" y="541"/>
                  </a:cubicBezTo>
                  <a:close/>
                  <a:moveTo>
                    <a:pt x="127" y="389"/>
                  </a:moveTo>
                  <a:cubicBezTo>
                    <a:pt x="96" y="389"/>
                    <a:pt x="64" y="376"/>
                    <a:pt x="64" y="376"/>
                  </a:cubicBezTo>
                  <a:cubicBezTo>
                    <a:pt x="76" y="580"/>
                    <a:pt x="166" y="555"/>
                    <a:pt x="166" y="555"/>
                  </a:cubicBezTo>
                  <a:cubicBezTo>
                    <a:pt x="140" y="542"/>
                    <a:pt x="127" y="389"/>
                    <a:pt x="127" y="389"/>
                  </a:cubicBezTo>
                  <a:close/>
                  <a:moveTo>
                    <a:pt x="533" y="637"/>
                  </a:moveTo>
                  <a:cubicBezTo>
                    <a:pt x="533" y="637"/>
                    <a:pt x="532" y="637"/>
                    <a:pt x="532" y="637"/>
                  </a:cubicBezTo>
                  <a:cubicBezTo>
                    <a:pt x="511" y="666"/>
                    <a:pt x="428" y="687"/>
                    <a:pt x="328" y="687"/>
                  </a:cubicBezTo>
                  <a:cubicBezTo>
                    <a:pt x="224" y="687"/>
                    <a:pt x="138" y="664"/>
                    <a:pt x="122" y="634"/>
                  </a:cubicBezTo>
                  <a:cubicBezTo>
                    <a:pt x="119" y="638"/>
                    <a:pt x="117" y="642"/>
                    <a:pt x="117" y="647"/>
                  </a:cubicBezTo>
                  <a:cubicBezTo>
                    <a:pt x="117" y="682"/>
                    <a:pt x="211" y="711"/>
                    <a:pt x="327" y="711"/>
                  </a:cubicBezTo>
                  <a:cubicBezTo>
                    <a:pt x="442" y="711"/>
                    <a:pt x="536" y="682"/>
                    <a:pt x="536" y="647"/>
                  </a:cubicBezTo>
                  <a:cubicBezTo>
                    <a:pt x="536" y="643"/>
                    <a:pt x="535" y="640"/>
                    <a:pt x="533" y="637"/>
                  </a:cubicBezTo>
                  <a:close/>
                  <a:moveTo>
                    <a:pt x="593" y="522"/>
                  </a:moveTo>
                  <a:cubicBezTo>
                    <a:pt x="593" y="523"/>
                    <a:pt x="593" y="523"/>
                    <a:pt x="593" y="523"/>
                  </a:cubicBezTo>
                  <a:cubicBezTo>
                    <a:pt x="595" y="523"/>
                    <a:pt x="596" y="523"/>
                    <a:pt x="597" y="523"/>
                  </a:cubicBezTo>
                  <a:lnTo>
                    <a:pt x="593" y="522"/>
                  </a:lnTo>
                  <a:close/>
                  <a:moveTo>
                    <a:pt x="686" y="429"/>
                  </a:moveTo>
                  <a:cubicBezTo>
                    <a:pt x="676" y="414"/>
                    <a:pt x="658" y="405"/>
                    <a:pt x="637" y="404"/>
                  </a:cubicBezTo>
                  <a:cubicBezTo>
                    <a:pt x="636" y="409"/>
                    <a:pt x="621" y="489"/>
                    <a:pt x="603" y="523"/>
                  </a:cubicBezTo>
                  <a:cubicBezTo>
                    <a:pt x="617" y="522"/>
                    <a:pt x="632" y="519"/>
                    <a:pt x="646" y="512"/>
                  </a:cubicBezTo>
                  <a:cubicBezTo>
                    <a:pt x="685" y="493"/>
                    <a:pt x="703" y="456"/>
                    <a:pt x="686" y="429"/>
                  </a:cubicBezTo>
                  <a:close/>
                  <a:moveTo>
                    <a:pt x="410" y="246"/>
                  </a:moveTo>
                  <a:cubicBezTo>
                    <a:pt x="403" y="255"/>
                    <a:pt x="396" y="277"/>
                    <a:pt x="396" y="277"/>
                  </a:cubicBezTo>
                  <a:cubicBezTo>
                    <a:pt x="396" y="277"/>
                    <a:pt x="396" y="277"/>
                    <a:pt x="396" y="277"/>
                  </a:cubicBezTo>
                  <a:cubicBezTo>
                    <a:pt x="381" y="325"/>
                    <a:pt x="413" y="338"/>
                    <a:pt x="422" y="341"/>
                  </a:cubicBezTo>
                  <a:cubicBezTo>
                    <a:pt x="408" y="337"/>
                    <a:pt x="338" y="315"/>
                    <a:pt x="338" y="273"/>
                  </a:cubicBezTo>
                  <a:cubicBezTo>
                    <a:pt x="339" y="273"/>
                    <a:pt x="339" y="273"/>
                    <a:pt x="339" y="273"/>
                  </a:cubicBezTo>
                  <a:cubicBezTo>
                    <a:pt x="338" y="272"/>
                    <a:pt x="338" y="272"/>
                    <a:pt x="338" y="272"/>
                  </a:cubicBezTo>
                  <a:cubicBezTo>
                    <a:pt x="339" y="269"/>
                    <a:pt x="339" y="267"/>
                    <a:pt x="339" y="264"/>
                  </a:cubicBezTo>
                  <a:cubicBezTo>
                    <a:pt x="339" y="264"/>
                    <a:pt x="339" y="264"/>
                    <a:pt x="339" y="264"/>
                  </a:cubicBezTo>
                  <a:cubicBezTo>
                    <a:pt x="340" y="260"/>
                    <a:pt x="342" y="255"/>
                    <a:pt x="344" y="252"/>
                  </a:cubicBezTo>
                  <a:cubicBezTo>
                    <a:pt x="344" y="252"/>
                    <a:pt x="344" y="252"/>
                    <a:pt x="344" y="252"/>
                  </a:cubicBezTo>
                  <a:cubicBezTo>
                    <a:pt x="344" y="251"/>
                    <a:pt x="345" y="251"/>
                    <a:pt x="345" y="250"/>
                  </a:cubicBezTo>
                  <a:cubicBezTo>
                    <a:pt x="347" y="247"/>
                    <a:pt x="349" y="245"/>
                    <a:pt x="349" y="244"/>
                  </a:cubicBezTo>
                  <a:cubicBezTo>
                    <a:pt x="349" y="244"/>
                    <a:pt x="350" y="244"/>
                    <a:pt x="350" y="244"/>
                  </a:cubicBezTo>
                  <a:cubicBezTo>
                    <a:pt x="349" y="244"/>
                    <a:pt x="349" y="244"/>
                    <a:pt x="349" y="244"/>
                  </a:cubicBezTo>
                  <a:cubicBezTo>
                    <a:pt x="353" y="237"/>
                    <a:pt x="359" y="231"/>
                    <a:pt x="367" y="224"/>
                  </a:cubicBezTo>
                  <a:cubicBezTo>
                    <a:pt x="455" y="143"/>
                    <a:pt x="418" y="128"/>
                    <a:pt x="396" y="106"/>
                  </a:cubicBezTo>
                  <a:cubicBezTo>
                    <a:pt x="396" y="106"/>
                    <a:pt x="496" y="120"/>
                    <a:pt x="424" y="224"/>
                  </a:cubicBezTo>
                  <a:cubicBezTo>
                    <a:pt x="418" y="232"/>
                    <a:pt x="414" y="239"/>
                    <a:pt x="410" y="246"/>
                  </a:cubicBezTo>
                  <a:close/>
                  <a:moveTo>
                    <a:pt x="422" y="341"/>
                  </a:moveTo>
                  <a:cubicBezTo>
                    <a:pt x="423" y="341"/>
                    <a:pt x="424" y="342"/>
                    <a:pt x="424" y="342"/>
                  </a:cubicBezTo>
                  <a:cubicBezTo>
                    <a:pt x="424" y="342"/>
                    <a:pt x="423" y="341"/>
                    <a:pt x="422" y="341"/>
                  </a:cubicBezTo>
                  <a:close/>
                  <a:moveTo>
                    <a:pt x="332" y="264"/>
                  </a:moveTo>
                  <a:cubicBezTo>
                    <a:pt x="330" y="264"/>
                    <a:pt x="327" y="264"/>
                    <a:pt x="325" y="264"/>
                  </a:cubicBezTo>
                  <a:cubicBezTo>
                    <a:pt x="317" y="264"/>
                    <a:pt x="308" y="264"/>
                    <a:pt x="300" y="264"/>
                  </a:cubicBezTo>
                  <a:cubicBezTo>
                    <a:pt x="300" y="261"/>
                    <a:pt x="299" y="256"/>
                    <a:pt x="299" y="252"/>
                  </a:cubicBezTo>
                  <a:cubicBezTo>
                    <a:pt x="309" y="252"/>
                    <a:pt x="320" y="252"/>
                    <a:pt x="331" y="252"/>
                  </a:cubicBezTo>
                  <a:cubicBezTo>
                    <a:pt x="332" y="252"/>
                    <a:pt x="333" y="252"/>
                    <a:pt x="335" y="252"/>
                  </a:cubicBezTo>
                  <a:cubicBezTo>
                    <a:pt x="331" y="260"/>
                    <a:pt x="332" y="264"/>
                    <a:pt x="332" y="264"/>
                  </a:cubicBezTo>
                  <a:close/>
                  <a:moveTo>
                    <a:pt x="345" y="159"/>
                  </a:moveTo>
                  <a:cubicBezTo>
                    <a:pt x="309" y="194"/>
                    <a:pt x="294" y="222"/>
                    <a:pt x="292" y="244"/>
                  </a:cubicBezTo>
                  <a:cubicBezTo>
                    <a:pt x="291" y="244"/>
                    <a:pt x="291" y="244"/>
                    <a:pt x="291" y="244"/>
                  </a:cubicBezTo>
                  <a:cubicBezTo>
                    <a:pt x="291" y="244"/>
                    <a:pt x="291" y="255"/>
                    <a:pt x="292" y="262"/>
                  </a:cubicBezTo>
                  <a:cubicBezTo>
                    <a:pt x="292" y="262"/>
                    <a:pt x="292" y="262"/>
                    <a:pt x="292" y="262"/>
                  </a:cubicBezTo>
                  <a:cubicBezTo>
                    <a:pt x="292" y="262"/>
                    <a:pt x="292" y="262"/>
                    <a:pt x="292" y="262"/>
                  </a:cubicBezTo>
                  <a:cubicBezTo>
                    <a:pt x="292" y="264"/>
                    <a:pt x="293" y="266"/>
                    <a:pt x="294" y="268"/>
                  </a:cubicBezTo>
                  <a:cubicBezTo>
                    <a:pt x="304" y="303"/>
                    <a:pt x="345" y="318"/>
                    <a:pt x="345" y="318"/>
                  </a:cubicBezTo>
                  <a:cubicBezTo>
                    <a:pt x="345" y="318"/>
                    <a:pt x="283" y="299"/>
                    <a:pt x="248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1" y="260"/>
                    <a:pt x="235" y="250"/>
                    <a:pt x="235" y="250"/>
                  </a:cubicBezTo>
                  <a:cubicBezTo>
                    <a:pt x="235" y="250"/>
                    <a:pt x="235" y="250"/>
                    <a:pt x="235" y="250"/>
                  </a:cubicBezTo>
                  <a:cubicBezTo>
                    <a:pt x="218" y="225"/>
                    <a:pt x="220" y="195"/>
                    <a:pt x="268" y="159"/>
                  </a:cubicBezTo>
                  <a:cubicBezTo>
                    <a:pt x="397" y="63"/>
                    <a:pt x="331" y="32"/>
                    <a:pt x="308" y="0"/>
                  </a:cubicBezTo>
                  <a:cubicBezTo>
                    <a:pt x="308" y="0"/>
                    <a:pt x="470" y="43"/>
                    <a:pt x="345" y="15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" name="Google Shape;122;p30"/>
            <p:cNvGrpSpPr/>
            <p:nvPr/>
          </p:nvGrpSpPr>
          <p:grpSpPr>
            <a:xfrm>
              <a:off x="7854696" y="2290960"/>
              <a:ext cx="1816309" cy="1816309"/>
              <a:chOff x="5181600" y="3402012"/>
              <a:chExt cx="2071687" cy="2071687"/>
            </a:xfrm>
          </p:grpSpPr>
          <p:sp>
            <p:nvSpPr>
              <p:cNvPr id="123" name="Google Shape;123;p30"/>
              <p:cNvSpPr/>
              <p:nvPr/>
            </p:nvSpPr>
            <p:spPr>
              <a:xfrm>
                <a:off x="5181600" y="3402012"/>
                <a:ext cx="2071687" cy="2071687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30"/>
              <p:cNvSpPr/>
              <p:nvPr/>
            </p:nvSpPr>
            <p:spPr>
              <a:xfrm>
                <a:off x="5399088" y="4029075"/>
                <a:ext cx="655638" cy="1023938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73" extrusionOk="0">
                    <a:moveTo>
                      <a:pt x="113" y="0"/>
                    </a:moveTo>
                    <a:cubicBezTo>
                      <a:pt x="131" y="0"/>
                      <a:pt x="145" y="15"/>
                      <a:pt x="148" y="24"/>
                    </a:cubicBezTo>
                    <a:cubicBezTo>
                      <a:pt x="171" y="99"/>
                      <a:pt x="171" y="99"/>
                      <a:pt x="171" y="99"/>
                    </a:cubicBezTo>
                    <a:cubicBezTo>
                      <a:pt x="175" y="115"/>
                      <a:pt x="154" y="122"/>
                      <a:pt x="150" y="106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52" y="160"/>
                      <a:pt x="152" y="160"/>
                      <a:pt x="152" y="160"/>
                    </a:cubicBezTo>
                    <a:cubicBezTo>
                      <a:pt x="119" y="160"/>
                      <a:pt x="119" y="160"/>
                      <a:pt x="119" y="160"/>
                    </a:cubicBezTo>
                    <a:cubicBezTo>
                      <a:pt x="119" y="256"/>
                      <a:pt x="119" y="256"/>
                      <a:pt x="119" y="256"/>
                    </a:cubicBezTo>
                    <a:cubicBezTo>
                      <a:pt x="119" y="273"/>
                      <a:pt x="94" y="273"/>
                      <a:pt x="94" y="256"/>
                    </a:cubicBezTo>
                    <a:cubicBezTo>
                      <a:pt x="94" y="160"/>
                      <a:pt x="94" y="160"/>
                      <a:pt x="94" y="160"/>
                    </a:cubicBezTo>
                    <a:cubicBezTo>
                      <a:pt x="81" y="160"/>
                      <a:pt x="81" y="160"/>
                      <a:pt x="81" y="160"/>
                    </a:cubicBezTo>
                    <a:cubicBezTo>
                      <a:pt x="81" y="256"/>
                      <a:pt x="81" y="256"/>
                      <a:pt x="81" y="256"/>
                    </a:cubicBezTo>
                    <a:cubicBezTo>
                      <a:pt x="81" y="273"/>
                      <a:pt x="57" y="273"/>
                      <a:pt x="57" y="256"/>
                    </a:cubicBezTo>
                    <a:cubicBezTo>
                      <a:pt x="57" y="160"/>
                      <a:pt x="57" y="160"/>
                      <a:pt x="57" y="160"/>
                    </a:cubicBezTo>
                    <a:cubicBezTo>
                      <a:pt x="23" y="160"/>
                      <a:pt x="23" y="160"/>
                      <a:pt x="23" y="160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1" y="122"/>
                      <a:pt x="0" y="116"/>
                      <a:pt x="5" y="99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0" y="15"/>
                      <a:pt x="41" y="0"/>
                      <a:pt x="60" y="0"/>
                    </a:cubicBezTo>
                    <a:cubicBezTo>
                      <a:pt x="113" y="0"/>
                      <a:pt x="113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30"/>
              <p:cNvSpPr/>
              <p:nvPr/>
            </p:nvSpPr>
            <p:spPr>
              <a:xfrm>
                <a:off x="5627688" y="3808413"/>
                <a:ext cx="198438" cy="1984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30"/>
              <p:cNvSpPr/>
              <p:nvPr/>
            </p:nvSpPr>
            <p:spPr>
              <a:xfrm>
                <a:off x="6602413" y="3803650"/>
                <a:ext cx="203200" cy="203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30"/>
              <p:cNvSpPr/>
              <p:nvPr/>
            </p:nvSpPr>
            <p:spPr>
              <a:xfrm>
                <a:off x="6442075" y="4025900"/>
                <a:ext cx="523875" cy="1008063"/>
              </a:xfrm>
              <a:custGeom>
                <a:avLst/>
                <a:gdLst/>
                <a:ahLst/>
                <a:cxnLst/>
                <a:rect l="l" t="t" r="r" b="b"/>
                <a:pathLst>
                  <a:path w="140" h="269" extrusionOk="0">
                    <a:moveTo>
                      <a:pt x="34" y="254"/>
                    </a:moveTo>
                    <a:cubicBezTo>
                      <a:pt x="34" y="263"/>
                      <a:pt x="40" y="269"/>
                      <a:pt x="49" y="269"/>
                    </a:cubicBezTo>
                    <a:cubicBezTo>
                      <a:pt x="57" y="269"/>
                      <a:pt x="64" y="263"/>
                      <a:pt x="64" y="254"/>
                    </a:cubicBezTo>
                    <a:cubicBezTo>
                      <a:pt x="64" y="128"/>
                      <a:pt x="64" y="128"/>
                      <a:pt x="64" y="12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6" y="254"/>
                      <a:pt x="76" y="254"/>
                      <a:pt x="76" y="254"/>
                    </a:cubicBezTo>
                    <a:cubicBezTo>
                      <a:pt x="76" y="263"/>
                      <a:pt x="83" y="269"/>
                      <a:pt x="91" y="269"/>
                    </a:cubicBezTo>
                    <a:cubicBezTo>
                      <a:pt x="100" y="269"/>
                      <a:pt x="106" y="263"/>
                      <a:pt x="106" y="254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19" y="37"/>
                      <a:pt x="119" y="37"/>
                      <a:pt x="119" y="37"/>
                    </a:cubicBezTo>
                    <a:cubicBezTo>
                      <a:pt x="119" y="117"/>
                      <a:pt x="119" y="117"/>
                      <a:pt x="119" y="117"/>
                    </a:cubicBezTo>
                    <a:cubicBezTo>
                      <a:pt x="119" y="133"/>
                      <a:pt x="140" y="133"/>
                      <a:pt x="140" y="117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40" y="18"/>
                      <a:pt x="126" y="0"/>
                      <a:pt x="105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5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33"/>
                      <a:pt x="21" y="133"/>
                      <a:pt x="21" y="11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254"/>
                      <a:pt x="34" y="254"/>
                      <a:pt x="34" y="2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8" name="Google Shape;128;p30"/>
              <p:cNvCxnSpPr/>
              <p:nvPr/>
            </p:nvCxnSpPr>
            <p:spPr>
              <a:xfrm>
                <a:off x="6210300" y="3808413"/>
                <a:ext cx="0" cy="1225550"/>
              </a:xfrm>
              <a:prstGeom prst="straightConnector1">
                <a:avLst/>
              </a:pr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29" name="Google Shape;129;p30"/>
          <p:cNvSpPr txBox="1">
            <a:spLocks noGrp="1"/>
          </p:cNvSpPr>
          <p:nvPr>
            <p:ph type="body" idx="1"/>
          </p:nvPr>
        </p:nvSpPr>
        <p:spPr>
          <a:xfrm>
            <a:off x="2000250" y="4876800"/>
            <a:ext cx="525300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>
            <a:spLocks noGrp="1"/>
          </p:cNvSpPr>
          <p:nvPr>
            <p:ph type="title"/>
          </p:nvPr>
        </p:nvSpPr>
        <p:spPr>
          <a:xfrm>
            <a:off x="457200" y="247718"/>
            <a:ext cx="7315200" cy="84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3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14800" y="0"/>
            <a:ext cx="5029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0"/>
          <p:cNvSpPr/>
          <p:nvPr/>
        </p:nvSpPr>
        <p:spPr>
          <a:xfrm>
            <a:off x="-7938" y="-7938"/>
            <a:ext cx="6024563" cy="6869113"/>
          </a:xfrm>
          <a:custGeom>
            <a:avLst/>
            <a:gdLst/>
            <a:ahLst/>
            <a:cxnLst/>
            <a:rect l="l" t="t" r="r" b="b"/>
            <a:pathLst>
              <a:path w="3795" h="4327" extrusionOk="0">
                <a:moveTo>
                  <a:pt x="0" y="4327"/>
                </a:moveTo>
                <a:lnTo>
                  <a:pt x="0" y="0"/>
                </a:lnTo>
                <a:lnTo>
                  <a:pt x="2941" y="0"/>
                </a:lnTo>
                <a:lnTo>
                  <a:pt x="3795" y="4327"/>
                </a:lnTo>
                <a:lnTo>
                  <a:pt x="0" y="432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/>
          <p:nvPr/>
        </p:nvSpPr>
        <p:spPr>
          <a:xfrm>
            <a:off x="1373187" y="-7938"/>
            <a:ext cx="4643438" cy="6869113"/>
          </a:xfrm>
          <a:custGeom>
            <a:avLst/>
            <a:gdLst/>
            <a:ahLst/>
            <a:cxnLst/>
            <a:rect l="l" t="t" r="r" b="b"/>
            <a:pathLst>
              <a:path w="2925" h="4327" extrusionOk="0">
                <a:moveTo>
                  <a:pt x="0" y="3110"/>
                </a:moveTo>
                <a:lnTo>
                  <a:pt x="2071" y="0"/>
                </a:lnTo>
                <a:lnTo>
                  <a:pt x="2925" y="4327"/>
                </a:lnTo>
                <a:lnTo>
                  <a:pt x="0" y="311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0"/>
          <p:cNvSpPr/>
          <p:nvPr/>
        </p:nvSpPr>
        <p:spPr>
          <a:xfrm>
            <a:off x="-7938" y="2249487"/>
            <a:ext cx="5899150" cy="2303463"/>
          </a:xfrm>
          <a:custGeom>
            <a:avLst/>
            <a:gdLst/>
            <a:ahLst/>
            <a:cxnLst/>
            <a:rect l="l" t="t" r="r" b="b"/>
            <a:pathLst>
              <a:path w="3716" h="1451" extrusionOk="0">
                <a:moveTo>
                  <a:pt x="0" y="0"/>
                </a:moveTo>
                <a:lnTo>
                  <a:pt x="3431" y="0"/>
                </a:lnTo>
                <a:lnTo>
                  <a:pt x="3716" y="1451"/>
                </a:lnTo>
                <a:lnTo>
                  <a:pt x="0" y="1451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0"/>
          <p:cNvSpPr/>
          <p:nvPr/>
        </p:nvSpPr>
        <p:spPr>
          <a:xfrm>
            <a:off x="-7938" y="4778375"/>
            <a:ext cx="3752850" cy="1179513"/>
          </a:xfrm>
          <a:custGeom>
            <a:avLst/>
            <a:gdLst/>
            <a:ahLst/>
            <a:cxnLst/>
            <a:rect l="l" t="t" r="r" b="b"/>
            <a:pathLst>
              <a:path w="2364" h="743" extrusionOk="0">
                <a:moveTo>
                  <a:pt x="0" y="0"/>
                </a:moveTo>
                <a:lnTo>
                  <a:pt x="0" y="743"/>
                </a:lnTo>
                <a:lnTo>
                  <a:pt x="2218" y="743"/>
                </a:lnTo>
                <a:lnTo>
                  <a:pt x="236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0"/>
          <p:cNvSpPr/>
          <p:nvPr/>
        </p:nvSpPr>
        <p:spPr>
          <a:xfrm>
            <a:off x="5557837" y="4552950"/>
            <a:ext cx="333375" cy="300038"/>
          </a:xfrm>
          <a:custGeom>
            <a:avLst/>
            <a:gdLst/>
            <a:ahLst/>
            <a:cxnLst/>
            <a:rect l="l" t="t" r="r" b="b"/>
            <a:pathLst>
              <a:path w="210" h="189" extrusionOk="0">
                <a:moveTo>
                  <a:pt x="0" y="0"/>
                </a:moveTo>
                <a:lnTo>
                  <a:pt x="210" y="0"/>
                </a:lnTo>
                <a:lnTo>
                  <a:pt x="40" y="18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0"/>
          <p:cNvSpPr txBox="1">
            <a:spLocks noGrp="1"/>
          </p:cNvSpPr>
          <p:nvPr>
            <p:ph type="ctrTitle"/>
          </p:nvPr>
        </p:nvSpPr>
        <p:spPr>
          <a:xfrm>
            <a:off x="381000" y="2590800"/>
            <a:ext cx="4495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Arial"/>
              <a:buNone/>
              <a:defRPr sz="3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ubTitle" idx="1"/>
          </p:nvPr>
        </p:nvSpPr>
        <p:spPr>
          <a:xfrm>
            <a:off x="381000" y="4953000"/>
            <a:ext cx="2971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20"/>
          <p:cNvSpPr txBox="1"/>
          <p:nvPr/>
        </p:nvSpPr>
        <p:spPr>
          <a:xfrm>
            <a:off x="152400" y="6566356"/>
            <a:ext cx="157254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2018 Valero. All rights reserved.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84" y="406183"/>
            <a:ext cx="1205397" cy="854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457200" y="247718"/>
            <a:ext cx="7315200" cy="84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3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3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/>
          <p:nvPr/>
        </p:nvSpPr>
        <p:spPr>
          <a:xfrm flipH="1">
            <a:off x="0" y="6477000"/>
            <a:ext cx="9144000" cy="381000"/>
          </a:xfrm>
          <a:prstGeom prst="snip1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2"/>
          <p:cNvSpPr/>
          <p:nvPr/>
        </p:nvSpPr>
        <p:spPr>
          <a:xfrm rot="10800000" flipH="1">
            <a:off x="43754" y="6477000"/>
            <a:ext cx="764699" cy="381000"/>
          </a:xfrm>
          <a:custGeom>
            <a:avLst/>
            <a:gdLst/>
            <a:ahLst/>
            <a:cxnLst/>
            <a:rect l="l" t="t" r="r" b="b"/>
            <a:pathLst>
              <a:path w="19914" h="10000" extrusionOk="0">
                <a:moveTo>
                  <a:pt x="93" y="0"/>
                </a:moveTo>
                <a:cubicBezTo>
                  <a:pt x="62" y="3333"/>
                  <a:pt x="31" y="6667"/>
                  <a:pt x="0" y="10000"/>
                </a:cubicBezTo>
                <a:lnTo>
                  <a:pt x="15698" y="10000"/>
                </a:lnTo>
                <a:lnTo>
                  <a:pt x="19914" y="0"/>
                </a:lnTo>
                <a:lnTo>
                  <a:pt x="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2"/>
          <p:cNvSpPr/>
          <p:nvPr/>
        </p:nvSpPr>
        <p:spPr>
          <a:xfrm rot="10800000" flipH="1">
            <a:off x="-2317" y="6477000"/>
            <a:ext cx="764699" cy="381000"/>
          </a:xfrm>
          <a:custGeom>
            <a:avLst/>
            <a:gdLst/>
            <a:ahLst/>
            <a:cxnLst/>
            <a:rect l="l" t="t" r="r" b="b"/>
            <a:pathLst>
              <a:path w="19914" h="10000" extrusionOk="0">
                <a:moveTo>
                  <a:pt x="93" y="0"/>
                </a:moveTo>
                <a:cubicBezTo>
                  <a:pt x="62" y="3333"/>
                  <a:pt x="31" y="6667"/>
                  <a:pt x="0" y="10000"/>
                </a:cubicBezTo>
                <a:lnTo>
                  <a:pt x="15698" y="10000"/>
                </a:lnTo>
                <a:lnTo>
                  <a:pt x="19914" y="0"/>
                </a:lnTo>
                <a:lnTo>
                  <a:pt x="9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2"/>
          <p:cNvSpPr txBox="1"/>
          <p:nvPr/>
        </p:nvSpPr>
        <p:spPr>
          <a:xfrm>
            <a:off x="92978" y="6528033"/>
            <a:ext cx="381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39000" y="6546977"/>
            <a:ext cx="1447802" cy="255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_Break_1">
  <p:cSld name="Slide_Break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14800" y="-7938"/>
            <a:ext cx="5029200" cy="686911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3"/>
          <p:cNvSpPr/>
          <p:nvPr/>
        </p:nvSpPr>
        <p:spPr>
          <a:xfrm>
            <a:off x="-7938" y="-7938"/>
            <a:ext cx="6024563" cy="6869113"/>
          </a:xfrm>
          <a:custGeom>
            <a:avLst/>
            <a:gdLst/>
            <a:ahLst/>
            <a:cxnLst/>
            <a:rect l="l" t="t" r="r" b="b"/>
            <a:pathLst>
              <a:path w="3795" h="4327" extrusionOk="0">
                <a:moveTo>
                  <a:pt x="0" y="4327"/>
                </a:moveTo>
                <a:lnTo>
                  <a:pt x="0" y="0"/>
                </a:lnTo>
                <a:lnTo>
                  <a:pt x="2941" y="0"/>
                </a:lnTo>
                <a:lnTo>
                  <a:pt x="3795" y="4327"/>
                </a:lnTo>
                <a:lnTo>
                  <a:pt x="0" y="432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3"/>
          <p:cNvSpPr/>
          <p:nvPr/>
        </p:nvSpPr>
        <p:spPr>
          <a:xfrm>
            <a:off x="1489737" y="-7938"/>
            <a:ext cx="4526888" cy="6869113"/>
          </a:xfrm>
          <a:custGeom>
            <a:avLst/>
            <a:gdLst/>
            <a:ahLst/>
            <a:cxnLst/>
            <a:rect l="l" t="t" r="r" b="b"/>
            <a:pathLst>
              <a:path w="9749" h="10000" extrusionOk="0">
                <a:moveTo>
                  <a:pt x="0" y="5960"/>
                </a:moveTo>
                <a:lnTo>
                  <a:pt x="6829" y="0"/>
                </a:lnTo>
                <a:lnTo>
                  <a:pt x="9749" y="10000"/>
                </a:lnTo>
                <a:lnTo>
                  <a:pt x="0" y="596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3"/>
          <p:cNvSpPr/>
          <p:nvPr/>
        </p:nvSpPr>
        <p:spPr>
          <a:xfrm>
            <a:off x="-7938" y="2249487"/>
            <a:ext cx="5899150" cy="2303463"/>
          </a:xfrm>
          <a:custGeom>
            <a:avLst/>
            <a:gdLst/>
            <a:ahLst/>
            <a:cxnLst/>
            <a:rect l="l" t="t" r="r" b="b"/>
            <a:pathLst>
              <a:path w="3716" h="1451" extrusionOk="0">
                <a:moveTo>
                  <a:pt x="0" y="0"/>
                </a:moveTo>
                <a:lnTo>
                  <a:pt x="3431" y="0"/>
                </a:lnTo>
                <a:lnTo>
                  <a:pt x="3716" y="1451"/>
                </a:lnTo>
                <a:lnTo>
                  <a:pt x="0" y="1451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3"/>
          <p:cNvSpPr/>
          <p:nvPr/>
        </p:nvSpPr>
        <p:spPr>
          <a:xfrm>
            <a:off x="5557837" y="4552950"/>
            <a:ext cx="333375" cy="300038"/>
          </a:xfrm>
          <a:custGeom>
            <a:avLst/>
            <a:gdLst/>
            <a:ahLst/>
            <a:cxnLst/>
            <a:rect l="l" t="t" r="r" b="b"/>
            <a:pathLst>
              <a:path w="210" h="189" extrusionOk="0">
                <a:moveTo>
                  <a:pt x="0" y="0"/>
                </a:moveTo>
                <a:lnTo>
                  <a:pt x="210" y="0"/>
                </a:lnTo>
                <a:lnTo>
                  <a:pt x="40" y="18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3"/>
          <p:cNvSpPr txBox="1"/>
          <p:nvPr/>
        </p:nvSpPr>
        <p:spPr>
          <a:xfrm>
            <a:off x="152400" y="6566356"/>
            <a:ext cx="157254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2018 Valero. All rights reserved.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3"/>
          <p:cNvSpPr txBox="1">
            <a:spLocks noGrp="1"/>
          </p:cNvSpPr>
          <p:nvPr>
            <p:ph type="ctrTitle"/>
          </p:nvPr>
        </p:nvSpPr>
        <p:spPr>
          <a:xfrm>
            <a:off x="508000" y="2545975"/>
            <a:ext cx="4368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subTitle" idx="1"/>
          </p:nvPr>
        </p:nvSpPr>
        <p:spPr>
          <a:xfrm>
            <a:off x="508000" y="3895276"/>
            <a:ext cx="4368800" cy="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64" name="Google Shape;6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84" y="406183"/>
            <a:ext cx="1205397" cy="854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_Break_2">
  <p:cSld name="Slide_Break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14800" y="0"/>
            <a:ext cx="5029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4"/>
          <p:cNvSpPr/>
          <p:nvPr/>
        </p:nvSpPr>
        <p:spPr>
          <a:xfrm>
            <a:off x="-7938" y="-7938"/>
            <a:ext cx="6024563" cy="6869113"/>
          </a:xfrm>
          <a:custGeom>
            <a:avLst/>
            <a:gdLst/>
            <a:ahLst/>
            <a:cxnLst/>
            <a:rect l="l" t="t" r="r" b="b"/>
            <a:pathLst>
              <a:path w="3795" h="4327" extrusionOk="0">
                <a:moveTo>
                  <a:pt x="0" y="4327"/>
                </a:moveTo>
                <a:lnTo>
                  <a:pt x="0" y="0"/>
                </a:lnTo>
                <a:lnTo>
                  <a:pt x="2941" y="0"/>
                </a:lnTo>
                <a:lnTo>
                  <a:pt x="3795" y="4327"/>
                </a:lnTo>
                <a:lnTo>
                  <a:pt x="0" y="432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4"/>
          <p:cNvSpPr/>
          <p:nvPr/>
        </p:nvSpPr>
        <p:spPr>
          <a:xfrm>
            <a:off x="1489737" y="-7938"/>
            <a:ext cx="4526888" cy="6869113"/>
          </a:xfrm>
          <a:custGeom>
            <a:avLst/>
            <a:gdLst/>
            <a:ahLst/>
            <a:cxnLst/>
            <a:rect l="l" t="t" r="r" b="b"/>
            <a:pathLst>
              <a:path w="9749" h="10000" extrusionOk="0">
                <a:moveTo>
                  <a:pt x="0" y="5960"/>
                </a:moveTo>
                <a:lnTo>
                  <a:pt x="6829" y="0"/>
                </a:lnTo>
                <a:lnTo>
                  <a:pt x="9749" y="10000"/>
                </a:lnTo>
                <a:lnTo>
                  <a:pt x="0" y="596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4"/>
          <p:cNvSpPr/>
          <p:nvPr/>
        </p:nvSpPr>
        <p:spPr>
          <a:xfrm>
            <a:off x="-7938" y="2249487"/>
            <a:ext cx="5899150" cy="2303463"/>
          </a:xfrm>
          <a:custGeom>
            <a:avLst/>
            <a:gdLst/>
            <a:ahLst/>
            <a:cxnLst/>
            <a:rect l="l" t="t" r="r" b="b"/>
            <a:pathLst>
              <a:path w="3716" h="1451" extrusionOk="0">
                <a:moveTo>
                  <a:pt x="0" y="0"/>
                </a:moveTo>
                <a:lnTo>
                  <a:pt x="3431" y="0"/>
                </a:lnTo>
                <a:lnTo>
                  <a:pt x="3716" y="1451"/>
                </a:lnTo>
                <a:lnTo>
                  <a:pt x="0" y="1451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4"/>
          <p:cNvSpPr/>
          <p:nvPr/>
        </p:nvSpPr>
        <p:spPr>
          <a:xfrm>
            <a:off x="5557837" y="4552950"/>
            <a:ext cx="333375" cy="300038"/>
          </a:xfrm>
          <a:custGeom>
            <a:avLst/>
            <a:gdLst/>
            <a:ahLst/>
            <a:cxnLst/>
            <a:rect l="l" t="t" r="r" b="b"/>
            <a:pathLst>
              <a:path w="210" h="189" extrusionOk="0">
                <a:moveTo>
                  <a:pt x="0" y="0"/>
                </a:moveTo>
                <a:lnTo>
                  <a:pt x="210" y="0"/>
                </a:lnTo>
                <a:lnTo>
                  <a:pt x="40" y="18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4"/>
          <p:cNvSpPr txBox="1">
            <a:spLocks noGrp="1"/>
          </p:cNvSpPr>
          <p:nvPr>
            <p:ph type="ctrTitle"/>
          </p:nvPr>
        </p:nvSpPr>
        <p:spPr>
          <a:xfrm>
            <a:off x="508000" y="2545975"/>
            <a:ext cx="4368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subTitle" idx="1"/>
          </p:nvPr>
        </p:nvSpPr>
        <p:spPr>
          <a:xfrm>
            <a:off x="508000" y="3895276"/>
            <a:ext cx="4368800" cy="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24"/>
          <p:cNvSpPr txBox="1"/>
          <p:nvPr/>
        </p:nvSpPr>
        <p:spPr>
          <a:xfrm>
            <a:off x="152400" y="6566356"/>
            <a:ext cx="157254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2018 Valero. All rights reserved.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84" y="406183"/>
            <a:ext cx="1205397" cy="854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_Break_3">
  <p:cSld name="Slide_Break_3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14800" y="1"/>
            <a:ext cx="5029199" cy="686117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5"/>
          <p:cNvSpPr/>
          <p:nvPr/>
        </p:nvSpPr>
        <p:spPr>
          <a:xfrm>
            <a:off x="-7938" y="-7938"/>
            <a:ext cx="6024563" cy="6869113"/>
          </a:xfrm>
          <a:custGeom>
            <a:avLst/>
            <a:gdLst/>
            <a:ahLst/>
            <a:cxnLst/>
            <a:rect l="l" t="t" r="r" b="b"/>
            <a:pathLst>
              <a:path w="3795" h="4327" extrusionOk="0">
                <a:moveTo>
                  <a:pt x="0" y="4327"/>
                </a:moveTo>
                <a:lnTo>
                  <a:pt x="0" y="0"/>
                </a:lnTo>
                <a:lnTo>
                  <a:pt x="2941" y="0"/>
                </a:lnTo>
                <a:lnTo>
                  <a:pt x="3795" y="4327"/>
                </a:lnTo>
                <a:lnTo>
                  <a:pt x="0" y="432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5"/>
          <p:cNvSpPr/>
          <p:nvPr/>
        </p:nvSpPr>
        <p:spPr>
          <a:xfrm>
            <a:off x="1489737" y="-7938"/>
            <a:ext cx="4526888" cy="6869113"/>
          </a:xfrm>
          <a:custGeom>
            <a:avLst/>
            <a:gdLst/>
            <a:ahLst/>
            <a:cxnLst/>
            <a:rect l="l" t="t" r="r" b="b"/>
            <a:pathLst>
              <a:path w="9749" h="10000" extrusionOk="0">
                <a:moveTo>
                  <a:pt x="0" y="5960"/>
                </a:moveTo>
                <a:lnTo>
                  <a:pt x="6829" y="0"/>
                </a:lnTo>
                <a:lnTo>
                  <a:pt x="9749" y="10000"/>
                </a:lnTo>
                <a:lnTo>
                  <a:pt x="0" y="596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5"/>
          <p:cNvSpPr/>
          <p:nvPr/>
        </p:nvSpPr>
        <p:spPr>
          <a:xfrm>
            <a:off x="-7938" y="2249487"/>
            <a:ext cx="5899150" cy="2303463"/>
          </a:xfrm>
          <a:custGeom>
            <a:avLst/>
            <a:gdLst/>
            <a:ahLst/>
            <a:cxnLst/>
            <a:rect l="l" t="t" r="r" b="b"/>
            <a:pathLst>
              <a:path w="3716" h="1451" extrusionOk="0">
                <a:moveTo>
                  <a:pt x="0" y="0"/>
                </a:moveTo>
                <a:lnTo>
                  <a:pt x="3431" y="0"/>
                </a:lnTo>
                <a:lnTo>
                  <a:pt x="3716" y="1451"/>
                </a:lnTo>
                <a:lnTo>
                  <a:pt x="0" y="1451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5"/>
          <p:cNvSpPr/>
          <p:nvPr/>
        </p:nvSpPr>
        <p:spPr>
          <a:xfrm>
            <a:off x="5557837" y="4552950"/>
            <a:ext cx="333375" cy="300038"/>
          </a:xfrm>
          <a:custGeom>
            <a:avLst/>
            <a:gdLst/>
            <a:ahLst/>
            <a:cxnLst/>
            <a:rect l="l" t="t" r="r" b="b"/>
            <a:pathLst>
              <a:path w="210" h="189" extrusionOk="0">
                <a:moveTo>
                  <a:pt x="0" y="0"/>
                </a:moveTo>
                <a:lnTo>
                  <a:pt x="210" y="0"/>
                </a:lnTo>
                <a:lnTo>
                  <a:pt x="40" y="18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5"/>
          <p:cNvSpPr txBox="1">
            <a:spLocks noGrp="1"/>
          </p:cNvSpPr>
          <p:nvPr>
            <p:ph type="ctrTitle"/>
          </p:nvPr>
        </p:nvSpPr>
        <p:spPr>
          <a:xfrm>
            <a:off x="508000" y="2545975"/>
            <a:ext cx="4368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subTitle" idx="1"/>
          </p:nvPr>
        </p:nvSpPr>
        <p:spPr>
          <a:xfrm>
            <a:off x="508000" y="3895276"/>
            <a:ext cx="4368800" cy="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5"/>
          <p:cNvSpPr txBox="1"/>
          <p:nvPr/>
        </p:nvSpPr>
        <p:spPr>
          <a:xfrm>
            <a:off x="152400" y="6566356"/>
            <a:ext cx="157254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2018 Valero. All rights reserved.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84" y="406183"/>
            <a:ext cx="1205397" cy="854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_Break_4">
  <p:cSld name="Slide_Break_4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14800" y="0"/>
            <a:ext cx="5029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6"/>
          <p:cNvSpPr/>
          <p:nvPr/>
        </p:nvSpPr>
        <p:spPr>
          <a:xfrm>
            <a:off x="-7938" y="-7938"/>
            <a:ext cx="6024563" cy="6869113"/>
          </a:xfrm>
          <a:custGeom>
            <a:avLst/>
            <a:gdLst/>
            <a:ahLst/>
            <a:cxnLst/>
            <a:rect l="l" t="t" r="r" b="b"/>
            <a:pathLst>
              <a:path w="3795" h="4327" extrusionOk="0">
                <a:moveTo>
                  <a:pt x="0" y="4327"/>
                </a:moveTo>
                <a:lnTo>
                  <a:pt x="0" y="0"/>
                </a:lnTo>
                <a:lnTo>
                  <a:pt x="2941" y="0"/>
                </a:lnTo>
                <a:lnTo>
                  <a:pt x="3795" y="4327"/>
                </a:lnTo>
                <a:lnTo>
                  <a:pt x="0" y="432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6"/>
          <p:cNvSpPr/>
          <p:nvPr/>
        </p:nvSpPr>
        <p:spPr>
          <a:xfrm>
            <a:off x="1489737" y="-7938"/>
            <a:ext cx="4526888" cy="6869113"/>
          </a:xfrm>
          <a:custGeom>
            <a:avLst/>
            <a:gdLst/>
            <a:ahLst/>
            <a:cxnLst/>
            <a:rect l="l" t="t" r="r" b="b"/>
            <a:pathLst>
              <a:path w="9749" h="10000" extrusionOk="0">
                <a:moveTo>
                  <a:pt x="0" y="5960"/>
                </a:moveTo>
                <a:lnTo>
                  <a:pt x="6829" y="0"/>
                </a:lnTo>
                <a:lnTo>
                  <a:pt x="9749" y="10000"/>
                </a:lnTo>
                <a:lnTo>
                  <a:pt x="0" y="596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6"/>
          <p:cNvSpPr/>
          <p:nvPr/>
        </p:nvSpPr>
        <p:spPr>
          <a:xfrm>
            <a:off x="-7938" y="2249487"/>
            <a:ext cx="5899150" cy="2303463"/>
          </a:xfrm>
          <a:custGeom>
            <a:avLst/>
            <a:gdLst/>
            <a:ahLst/>
            <a:cxnLst/>
            <a:rect l="l" t="t" r="r" b="b"/>
            <a:pathLst>
              <a:path w="3716" h="1451" extrusionOk="0">
                <a:moveTo>
                  <a:pt x="0" y="0"/>
                </a:moveTo>
                <a:lnTo>
                  <a:pt x="3431" y="0"/>
                </a:lnTo>
                <a:lnTo>
                  <a:pt x="3716" y="1451"/>
                </a:lnTo>
                <a:lnTo>
                  <a:pt x="0" y="1451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6"/>
          <p:cNvSpPr/>
          <p:nvPr/>
        </p:nvSpPr>
        <p:spPr>
          <a:xfrm>
            <a:off x="5557837" y="4552950"/>
            <a:ext cx="333375" cy="300038"/>
          </a:xfrm>
          <a:custGeom>
            <a:avLst/>
            <a:gdLst/>
            <a:ahLst/>
            <a:cxnLst/>
            <a:rect l="l" t="t" r="r" b="b"/>
            <a:pathLst>
              <a:path w="210" h="189" extrusionOk="0">
                <a:moveTo>
                  <a:pt x="0" y="0"/>
                </a:moveTo>
                <a:lnTo>
                  <a:pt x="210" y="0"/>
                </a:lnTo>
                <a:lnTo>
                  <a:pt x="40" y="18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6"/>
          <p:cNvSpPr txBox="1">
            <a:spLocks noGrp="1"/>
          </p:cNvSpPr>
          <p:nvPr>
            <p:ph type="ctrTitle"/>
          </p:nvPr>
        </p:nvSpPr>
        <p:spPr>
          <a:xfrm>
            <a:off x="508000" y="2545975"/>
            <a:ext cx="4368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subTitle" idx="1"/>
          </p:nvPr>
        </p:nvSpPr>
        <p:spPr>
          <a:xfrm>
            <a:off x="508000" y="3895276"/>
            <a:ext cx="4368800" cy="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6"/>
          <p:cNvSpPr txBox="1"/>
          <p:nvPr/>
        </p:nvSpPr>
        <p:spPr>
          <a:xfrm>
            <a:off x="152400" y="6566356"/>
            <a:ext cx="157254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2018 Valero. All rights reserved.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84" y="406183"/>
            <a:ext cx="1205397" cy="854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 flipH="1">
            <a:off x="0" y="6477000"/>
            <a:ext cx="9144000" cy="381000"/>
          </a:xfrm>
          <a:prstGeom prst="snip1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6"/>
          <p:cNvSpPr/>
          <p:nvPr/>
        </p:nvSpPr>
        <p:spPr>
          <a:xfrm rot="10800000" flipH="1">
            <a:off x="43754" y="6477000"/>
            <a:ext cx="764699" cy="381000"/>
          </a:xfrm>
          <a:custGeom>
            <a:avLst/>
            <a:gdLst/>
            <a:ahLst/>
            <a:cxnLst/>
            <a:rect l="l" t="t" r="r" b="b"/>
            <a:pathLst>
              <a:path w="19914" h="10000" extrusionOk="0">
                <a:moveTo>
                  <a:pt x="93" y="0"/>
                </a:moveTo>
                <a:cubicBezTo>
                  <a:pt x="62" y="3333"/>
                  <a:pt x="31" y="6667"/>
                  <a:pt x="0" y="10000"/>
                </a:cubicBezTo>
                <a:lnTo>
                  <a:pt x="15698" y="10000"/>
                </a:lnTo>
                <a:lnTo>
                  <a:pt x="19914" y="0"/>
                </a:lnTo>
                <a:lnTo>
                  <a:pt x="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6"/>
          <p:cNvSpPr/>
          <p:nvPr/>
        </p:nvSpPr>
        <p:spPr>
          <a:xfrm rot="10800000" flipH="1">
            <a:off x="-2317" y="6477000"/>
            <a:ext cx="764699" cy="381000"/>
          </a:xfrm>
          <a:custGeom>
            <a:avLst/>
            <a:gdLst/>
            <a:ahLst/>
            <a:cxnLst/>
            <a:rect l="l" t="t" r="r" b="b"/>
            <a:pathLst>
              <a:path w="19914" h="10000" extrusionOk="0">
                <a:moveTo>
                  <a:pt x="93" y="0"/>
                </a:moveTo>
                <a:cubicBezTo>
                  <a:pt x="62" y="3333"/>
                  <a:pt x="31" y="6667"/>
                  <a:pt x="0" y="10000"/>
                </a:cubicBezTo>
                <a:lnTo>
                  <a:pt x="15698" y="10000"/>
                </a:lnTo>
                <a:lnTo>
                  <a:pt x="19914" y="0"/>
                </a:lnTo>
                <a:lnTo>
                  <a:pt x="9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6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6"/>
          <p:cNvSpPr txBox="1">
            <a:spLocks noGrp="1"/>
          </p:cNvSpPr>
          <p:nvPr>
            <p:ph type="title"/>
          </p:nvPr>
        </p:nvSpPr>
        <p:spPr>
          <a:xfrm>
            <a:off x="457200" y="247718"/>
            <a:ext cx="7315200" cy="84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 txBox="1"/>
          <p:nvPr/>
        </p:nvSpPr>
        <p:spPr>
          <a:xfrm>
            <a:off x="92978" y="6528033"/>
            <a:ext cx="381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239000" y="6546977"/>
            <a:ext cx="1447802" cy="25575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"/>
          <p:cNvSpPr txBox="1">
            <a:spLocks noGrp="1"/>
          </p:cNvSpPr>
          <p:nvPr>
            <p:ph type="ctrTitle"/>
          </p:nvPr>
        </p:nvSpPr>
        <p:spPr>
          <a:xfrm>
            <a:off x="438414" y="5105400"/>
            <a:ext cx="8267172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Rounded"/>
              <a:buNone/>
            </a:pPr>
            <a:r>
              <a:rPr lang="en-US" sz="3200" b="1">
                <a:latin typeface="Arial Rounded"/>
                <a:ea typeface="Arial Rounded"/>
                <a:cs typeface="Arial Rounded"/>
                <a:sym typeface="Arial Rounded"/>
              </a:rPr>
              <a:t>Joaquin Salas</a:t>
            </a:r>
            <a:br>
              <a:rPr lang="en-US" b="1">
                <a:latin typeface="Arial Rounded"/>
                <a:ea typeface="Arial Rounded"/>
                <a:cs typeface="Arial Rounded"/>
                <a:sym typeface="Arial Rounded"/>
              </a:rPr>
            </a:br>
            <a:r>
              <a:rPr lang="en-US" sz="1800" b="1">
                <a:latin typeface="Arial Rounded"/>
                <a:ea typeface="Arial Rounded"/>
                <a:cs typeface="Arial Rounded"/>
                <a:sym typeface="Arial Rounded"/>
              </a:rPr>
              <a:t>Process Control Systems Engineering Intern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77036-4FA4-418A-939F-989AAC47F6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"/>
          <p:cNvSpPr txBox="1">
            <a:spLocks noGrp="1"/>
          </p:cNvSpPr>
          <p:nvPr>
            <p:ph type="body" idx="1"/>
          </p:nvPr>
        </p:nvSpPr>
        <p:spPr>
          <a:xfrm>
            <a:off x="449580" y="148084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b="1" dirty="0">
                <a:latin typeface="Arial Rounded"/>
                <a:ea typeface="Arial Rounded"/>
                <a:cs typeface="Arial Rounded"/>
                <a:sym typeface="Arial Rounded"/>
              </a:rPr>
              <a:t>Contributions:</a:t>
            </a:r>
            <a:endParaRPr sz="1400" dirty="0"/>
          </a:p>
          <a:p>
            <a:pPr marL="342900" lvl="0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</a:pPr>
            <a:r>
              <a:rPr lang="en-US" sz="1400" dirty="0"/>
              <a:t>Found tie in point that does not require new welds</a:t>
            </a:r>
            <a:endParaRPr sz="1400" dirty="0"/>
          </a:p>
          <a:p>
            <a:pPr marL="342900" lvl="0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</a:pPr>
            <a:r>
              <a:rPr lang="en-US" sz="1400" dirty="0"/>
              <a:t>Submitted DWR</a:t>
            </a:r>
            <a:endParaRPr sz="1400" dirty="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r>
              <a:rPr lang="en-US" sz="1400" b="1" dirty="0">
                <a:latin typeface="Arial Rounded"/>
                <a:ea typeface="Arial Rounded"/>
                <a:cs typeface="Arial Rounded"/>
                <a:sym typeface="Arial Rounded"/>
              </a:rPr>
              <a:t>Takeaways: </a:t>
            </a:r>
          </a:p>
          <a:p>
            <a:pPr marL="285750" indent="-285750">
              <a:spcBef>
                <a:spcPts val="700"/>
              </a:spcBef>
              <a:buSzPts val="1800"/>
            </a:pPr>
            <a:r>
              <a:rPr lang="en-US" sz="1400" dirty="0"/>
              <a:t>Radar Level Transmitter (Vega)</a:t>
            </a:r>
          </a:p>
          <a:p>
            <a:pPr marL="285750" indent="-285750">
              <a:spcBef>
                <a:spcPts val="700"/>
              </a:spcBef>
              <a:buSzPts val="1800"/>
            </a:pPr>
            <a:r>
              <a:rPr lang="en-US" sz="1400" dirty="0"/>
              <a:t>Floating Roof Tanks</a:t>
            </a:r>
            <a:endParaRPr sz="1400" dirty="0"/>
          </a:p>
        </p:txBody>
      </p:sp>
      <p:pic>
        <p:nvPicPr>
          <p:cNvPr id="240" name="Google Shape;24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47718"/>
            <a:ext cx="1066800" cy="75456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0"/>
          <p:cNvSpPr txBox="1"/>
          <p:nvPr/>
        </p:nvSpPr>
        <p:spPr>
          <a:xfrm>
            <a:off x="762000" y="6438900"/>
            <a:ext cx="1257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Presenting</a:t>
            </a:r>
            <a:endParaRPr/>
          </a:p>
        </p:txBody>
      </p:sp>
      <p:sp>
        <p:nvSpPr>
          <p:cNvPr id="242" name="Google Shape;242;p10"/>
          <p:cNvSpPr txBox="1"/>
          <p:nvPr/>
        </p:nvSpPr>
        <p:spPr>
          <a:xfrm>
            <a:off x="457200" y="156281"/>
            <a:ext cx="8229600" cy="754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Rounded"/>
              <a:buNone/>
            </a:pPr>
            <a:r>
              <a:rPr lang="en-US" sz="28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Radar Gauge 910-TK109/115</a:t>
            </a:r>
            <a:endParaRPr/>
          </a:p>
        </p:txBody>
      </p:sp>
      <p:pic>
        <p:nvPicPr>
          <p:cNvPr id="244" name="Google Shape;24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977" y="3743825"/>
            <a:ext cx="4679576" cy="2422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30;p9">
            <a:extLst>
              <a:ext uri="{FF2B5EF4-FFF2-40B4-BE49-F238E27FC236}">
                <a16:creationId xmlns:a16="http://schemas.microsoft.com/office/drawing/2014/main" id="{F7968123-49B0-44D6-A15A-B9FA5F7CBAB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199"/>
          <a:stretch/>
        </p:blipFill>
        <p:spPr>
          <a:xfrm>
            <a:off x="6418913" y="2273007"/>
            <a:ext cx="246511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AD16D239-1B00-4F9A-8168-2E23A1AB837A}"/>
              </a:ext>
            </a:extLst>
          </p:cNvPr>
          <p:cNvSpPr txBox="1">
            <a:spLocks/>
          </p:cNvSpPr>
          <p:nvPr/>
        </p:nvSpPr>
        <p:spPr>
          <a:xfrm>
            <a:off x="2019300" y="6515844"/>
            <a:ext cx="4991100" cy="2769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Summary/Important Comment Tile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597049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-US" sz="1400" b="1" dirty="0">
                <a:latin typeface="Arial Rounded"/>
                <a:ea typeface="Arial Rounded"/>
                <a:cs typeface="Arial Rounded"/>
                <a:sym typeface="Arial Rounded"/>
              </a:rPr>
              <a:t>Problem Statement: </a:t>
            </a:r>
            <a:r>
              <a:rPr lang="en-US" sz="1400" dirty="0"/>
              <a:t>Valves are not easily accessible in wet and muddy conditions. </a:t>
            </a:r>
          </a:p>
          <a:p>
            <a:pPr marL="0" lvl="0" indent="0">
              <a:lnSpc>
                <a:spcPct val="150000"/>
              </a:lnSpc>
              <a:spcBef>
                <a:spcPts val="700"/>
              </a:spcBef>
              <a:buSzPts val="1800"/>
              <a:buNone/>
            </a:pPr>
            <a:r>
              <a:rPr lang="en-US" sz="1400" b="1" dirty="0">
                <a:latin typeface="Arial Rounded"/>
                <a:ea typeface="Arial Rounded"/>
                <a:cs typeface="Arial Rounded"/>
                <a:sym typeface="Arial Rounded"/>
              </a:rPr>
              <a:t>Proposed Solution: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Arial Rounded"/>
              </a:rPr>
              <a:t>Replace with chopper valves so the valves may be opened/closed from the control room.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400" dirty="0"/>
              <a:t>Evaluated cost-effective solutions.</a:t>
            </a: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400" dirty="0"/>
              <a:t>Confirm availability of instrument air.</a:t>
            </a: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400" dirty="0"/>
              <a:t>Coordinate with Operations, Process, and Vendors.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-US" sz="1400" b="1" dirty="0">
                <a:latin typeface="Arial Rounded"/>
                <a:ea typeface="Arial Rounded"/>
                <a:cs typeface="Arial Rounded"/>
                <a:sym typeface="Arial Rounded"/>
              </a:rPr>
              <a:t>Takeaways: </a:t>
            </a:r>
            <a:r>
              <a:rPr lang="en-US" sz="1400" dirty="0">
                <a:latin typeface="Arial" panose="020B0604020202020204" pitchFamily="34" charset="0"/>
                <a:ea typeface="Arial Rounded"/>
                <a:cs typeface="Arial" panose="020B0604020202020204" pitchFamily="34" charset="0"/>
                <a:sym typeface="Arial Rounded"/>
              </a:rPr>
              <a:t>Cost Analysis, Chopper Valves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-US" sz="1400" dirty="0">
                <a:latin typeface="Arial Rounded MT Bold" panose="020F0704030504030204" pitchFamily="34" charset="0"/>
                <a:cs typeface="Arial" panose="020B0604020202020204" pitchFamily="34" charset="0"/>
                <a:sym typeface="Arial Rounded"/>
              </a:rPr>
              <a:t>Outcome: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Arial Rounded"/>
              </a:rPr>
              <a:t>Awaiting design package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SzPts val="1800"/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endParaRPr sz="18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247718"/>
            <a:ext cx="1066800" cy="75456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1"/>
          <p:cNvSpPr txBox="1"/>
          <p:nvPr/>
        </p:nvSpPr>
        <p:spPr>
          <a:xfrm>
            <a:off x="762000" y="6438900"/>
            <a:ext cx="1257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Presenting</a:t>
            </a:r>
            <a:endParaRPr/>
          </a:p>
        </p:txBody>
      </p:sp>
      <p:sp>
        <p:nvSpPr>
          <p:cNvPr id="254" name="Google Shape;254;p11"/>
          <p:cNvSpPr txBox="1"/>
          <p:nvPr/>
        </p:nvSpPr>
        <p:spPr>
          <a:xfrm>
            <a:off x="457200" y="156281"/>
            <a:ext cx="8229600" cy="754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Rounded"/>
              <a:buNone/>
            </a:pPr>
            <a:r>
              <a:rPr lang="en-US" sz="2800" b="1" dirty="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Control Valves for TKs 109/115</a:t>
            </a:r>
            <a:endParaRPr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9E1E38A-86EF-436E-BF83-F25481579E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545898"/>
              </p:ext>
            </p:extLst>
          </p:nvPr>
        </p:nvGraphicFramePr>
        <p:xfrm>
          <a:off x="6427694" y="2995915"/>
          <a:ext cx="2716306" cy="3515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Acrobat Document" r:id="rId5" imgW="5829108" imgH="7543800" progId="AcroExch.Document.2020">
                  <p:embed/>
                </p:oleObj>
              </mc:Choice>
              <mc:Fallback>
                <p:oleObj name="Acrobat Document" r:id="rId5" imgW="5829108" imgH="7543800" progId="AcroExch.Document.20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27694" y="2995915"/>
                        <a:ext cx="2716306" cy="3515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C83F06-BB6A-4F69-90FE-DC8A99CD4DB1}"/>
              </a:ext>
            </a:extLst>
          </p:cNvPr>
          <p:cNvSpPr txBox="1">
            <a:spLocks/>
          </p:cNvSpPr>
          <p:nvPr/>
        </p:nvSpPr>
        <p:spPr>
          <a:xfrm>
            <a:off x="2019300" y="6515844"/>
            <a:ext cx="4991100" cy="2769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Summary/Important Comment Tile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800"/>
              <a:buNone/>
            </a:pPr>
            <a:r>
              <a:rPr lang="en-US" sz="1800" b="1" dirty="0">
                <a:latin typeface="Arial Rounded"/>
                <a:ea typeface="Arial Rounded"/>
                <a:cs typeface="Arial Rounded"/>
                <a:sym typeface="Arial Rounded"/>
              </a:rPr>
              <a:t>Option 1: </a:t>
            </a:r>
            <a:r>
              <a:rPr lang="en-US" sz="1800" dirty="0"/>
              <a:t>Ball Valve</a:t>
            </a:r>
          </a:p>
          <a:p>
            <a:pPr marL="0" indent="0">
              <a:spcBef>
                <a:spcPts val="0"/>
              </a:spcBef>
              <a:buSzPts val="1800"/>
              <a:buNone/>
            </a:pPr>
            <a:r>
              <a:rPr lang="en-US" sz="1800" dirty="0"/>
              <a:t>	~ $50,000 + Installation</a:t>
            </a:r>
          </a:p>
          <a:p>
            <a:pPr marL="0" indent="0">
              <a:spcBef>
                <a:spcPts val="0"/>
              </a:spcBef>
              <a:buSzPts val="1800"/>
              <a:buNone/>
            </a:pPr>
            <a:r>
              <a:rPr lang="en-US" sz="1800" b="1" dirty="0">
                <a:latin typeface="Arial Rounded"/>
                <a:ea typeface="Arial Rounded"/>
                <a:cs typeface="Arial Rounded"/>
                <a:sym typeface="Arial Rounded"/>
              </a:rPr>
              <a:t>	</a:t>
            </a:r>
            <a:r>
              <a:rPr lang="en-US" sz="1800" dirty="0">
                <a:latin typeface="Arial Rounded"/>
                <a:ea typeface="Arial Rounded"/>
                <a:cs typeface="Arial Rounded"/>
                <a:sym typeface="Arial Rounded"/>
              </a:rPr>
              <a:t>Quarter Turn Valve</a:t>
            </a:r>
          </a:p>
          <a:p>
            <a:pPr marL="0" indent="0">
              <a:spcBef>
                <a:spcPts val="0"/>
              </a:spcBef>
              <a:buSzPts val="1800"/>
              <a:buNone/>
            </a:pPr>
            <a:endParaRPr lang="en-US" sz="1800" b="1" dirty="0"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latin typeface="Arial Rounded"/>
                <a:ea typeface="Arial Rounded"/>
                <a:cs typeface="Arial Rounded"/>
                <a:sym typeface="Arial Rounded"/>
              </a:rPr>
              <a:t>Option 2: </a:t>
            </a:r>
            <a:r>
              <a:rPr lang="en-US" sz="1800" dirty="0">
                <a:latin typeface="Arial" panose="020B0604020202020204" pitchFamily="34" charset="0"/>
                <a:ea typeface="Arial Rounded"/>
                <a:cs typeface="Arial" panose="020B0604020202020204" pitchFamily="34" charset="0"/>
                <a:sym typeface="Arial Rounded"/>
              </a:rPr>
              <a:t>Butterfly Valve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latin typeface="Arial Rounded"/>
                <a:sym typeface="Arial Rounded"/>
              </a:rPr>
              <a:t>	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Arial Rounded"/>
              </a:rPr>
              <a:t>~ $15,000 + Installation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Arial Rounded"/>
              </a:rPr>
              <a:t>	Quarter Turn Valve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endParaRPr sz="18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47718"/>
            <a:ext cx="1066800" cy="75456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1"/>
          <p:cNvSpPr txBox="1"/>
          <p:nvPr/>
        </p:nvSpPr>
        <p:spPr>
          <a:xfrm>
            <a:off x="762000" y="6438900"/>
            <a:ext cx="1257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Presenting</a:t>
            </a:r>
            <a:endParaRPr/>
          </a:p>
        </p:txBody>
      </p:sp>
      <p:sp>
        <p:nvSpPr>
          <p:cNvPr id="254" name="Google Shape;254;p11"/>
          <p:cNvSpPr txBox="1"/>
          <p:nvPr/>
        </p:nvSpPr>
        <p:spPr>
          <a:xfrm>
            <a:off x="457200" y="156281"/>
            <a:ext cx="8229600" cy="754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Rounded"/>
              <a:buNone/>
            </a:pPr>
            <a:r>
              <a:rPr lang="en-US" sz="2800" b="1" dirty="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Control Valves for TKs 109/115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7F40A-F41C-4371-909C-841420E69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67134"/>
            <a:ext cx="9144000" cy="1394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894EE9-8F2C-46F7-ACF7-BFE49876F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61248"/>
            <a:ext cx="9144000" cy="1662045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595FD78-DB19-4A0D-9B88-6819BB055F9E}"/>
              </a:ext>
            </a:extLst>
          </p:cNvPr>
          <p:cNvSpPr txBox="1">
            <a:spLocks/>
          </p:cNvSpPr>
          <p:nvPr/>
        </p:nvSpPr>
        <p:spPr>
          <a:xfrm>
            <a:off x="2019300" y="6515844"/>
            <a:ext cx="4991100" cy="2769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Summary/Important Comment Tile</a:t>
            </a:r>
          </a:p>
        </p:txBody>
      </p:sp>
    </p:spTree>
    <p:extLst>
      <p:ext uri="{BB962C8B-B14F-4D97-AF65-F5344CB8AC3E}">
        <p14:creationId xmlns:p14="http://schemas.microsoft.com/office/powerpoint/2010/main" val="217008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endParaRPr sz="18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47718"/>
            <a:ext cx="1066800" cy="75456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1"/>
          <p:cNvSpPr txBox="1"/>
          <p:nvPr/>
        </p:nvSpPr>
        <p:spPr>
          <a:xfrm>
            <a:off x="762000" y="6438900"/>
            <a:ext cx="1257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Presenting</a:t>
            </a:r>
            <a:endParaRPr/>
          </a:p>
        </p:txBody>
      </p:sp>
      <p:sp>
        <p:nvSpPr>
          <p:cNvPr id="254" name="Google Shape;254;p11"/>
          <p:cNvSpPr txBox="1"/>
          <p:nvPr/>
        </p:nvSpPr>
        <p:spPr>
          <a:xfrm>
            <a:off x="457200" y="156281"/>
            <a:ext cx="8229600" cy="754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Rounded"/>
              <a:buNone/>
            </a:pPr>
            <a:r>
              <a:rPr lang="en-US" sz="2800" b="1" dirty="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Control Valves for TKs 109/115</a:t>
            </a:r>
            <a:endParaRPr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595FD78-DB19-4A0D-9B88-6819BB055F9E}"/>
              </a:ext>
            </a:extLst>
          </p:cNvPr>
          <p:cNvSpPr txBox="1">
            <a:spLocks/>
          </p:cNvSpPr>
          <p:nvPr/>
        </p:nvSpPr>
        <p:spPr>
          <a:xfrm>
            <a:off x="2019300" y="6515844"/>
            <a:ext cx="4991100" cy="2769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Summary/Important Comment Tile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0BDB379-383D-49AE-B18F-04C6E91E4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178896"/>
              </p:ext>
            </p:extLst>
          </p:nvPr>
        </p:nvGraphicFramePr>
        <p:xfrm>
          <a:off x="1533136" y="2788761"/>
          <a:ext cx="6077728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728">
                  <a:extLst>
                    <a:ext uri="{9D8B030D-6E8A-4147-A177-3AD203B41FA5}">
                      <a16:colId xmlns:a16="http://schemas.microsoft.com/office/drawing/2014/main" val="325352052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614942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3195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Ball Valve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Butterfly Valve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58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Carbon 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Ductile Iron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547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Turn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Quarter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Quarter turn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82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Mechanical Change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23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Cost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$50,000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$15,000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402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549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"/>
          <p:cNvSpPr txBox="1">
            <a:spLocks noGrp="1"/>
          </p:cNvSpPr>
          <p:nvPr>
            <p:ph type="body" idx="1"/>
          </p:nvPr>
        </p:nvSpPr>
        <p:spPr>
          <a:xfrm>
            <a:off x="457200" y="1425982"/>
            <a:ext cx="8229600" cy="5035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 b="1" dirty="0">
                <a:latin typeface="Arial Rounded"/>
                <a:ea typeface="Arial Rounded"/>
                <a:cs typeface="Arial Rounded"/>
                <a:sym typeface="Arial Rounded"/>
              </a:rPr>
              <a:t>#2 Amine Still Feed Instrumentation</a:t>
            </a:r>
            <a:endParaRPr dirty="0"/>
          </a:p>
          <a:p>
            <a:pPr marL="742950" lvl="1" indent="-285750" algn="l" rtl="0">
              <a:spcBef>
                <a:spcPts val="700"/>
              </a:spcBef>
              <a:spcAft>
                <a:spcPts val="0"/>
              </a:spcAft>
              <a:buSzPts val="1400"/>
              <a:buChar char="–"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Sulphur experts conducted an amine system evaluation.</a:t>
            </a:r>
            <a:endParaRPr dirty="0"/>
          </a:p>
          <a:p>
            <a:pPr marL="742950" lvl="1" indent="-285750" algn="l" rtl="0">
              <a:spcBef>
                <a:spcPts val="700"/>
              </a:spcBef>
              <a:spcAft>
                <a:spcPts val="0"/>
              </a:spcAft>
              <a:buSzPts val="1400"/>
              <a:buChar char="–"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Recommendation to install </a:t>
            </a:r>
            <a:r>
              <a:rPr lang="en-US" sz="1400" dirty="0"/>
              <a:t>Temperature Transmitter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downstream of E-109/110/111.</a:t>
            </a:r>
            <a:endParaRPr dirty="0"/>
          </a:p>
          <a:p>
            <a:pPr marL="1143000" lvl="2" indent="-228600" algn="l" rtl="0">
              <a:spcBef>
                <a:spcPts val="700"/>
              </a:spcBef>
              <a:spcAft>
                <a:spcPts val="0"/>
              </a:spcAft>
              <a:buSzPts val="1200"/>
              <a:buChar char="•"/>
            </a:pP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Awaiting Design Package.</a:t>
            </a:r>
            <a:endParaRPr dirty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 b="1" dirty="0">
                <a:latin typeface="Arial Rounded"/>
                <a:ea typeface="Arial Rounded"/>
                <a:cs typeface="Arial Rounded"/>
                <a:sym typeface="Arial Rounded"/>
              </a:rPr>
              <a:t>Mag Tech for NC4 Contactor</a:t>
            </a:r>
            <a:endParaRPr dirty="0"/>
          </a:p>
          <a:p>
            <a:pPr marL="742950" lvl="1" indent="-285750" algn="l" rtl="0">
              <a:spcBef>
                <a:spcPts val="700"/>
              </a:spcBef>
              <a:spcAft>
                <a:spcPts val="0"/>
              </a:spcAft>
              <a:buSzPts val="1400"/>
              <a:buChar char="–"/>
            </a:pPr>
            <a:r>
              <a:rPr lang="en-US" sz="1400" dirty="0"/>
              <a:t>Existing sight glasses are stained, can not read level.</a:t>
            </a:r>
            <a:endParaRPr dirty="0"/>
          </a:p>
          <a:p>
            <a:pPr marL="742950" lvl="1" indent="-285750" algn="l" rtl="0">
              <a:spcBef>
                <a:spcPts val="700"/>
              </a:spcBef>
              <a:spcAft>
                <a:spcPts val="0"/>
              </a:spcAft>
              <a:buSzPts val="1400"/>
              <a:buChar char="–"/>
            </a:pPr>
            <a:r>
              <a:rPr lang="en-US" sz="1400" dirty="0"/>
              <a:t>Replace with Mag Tech.</a:t>
            </a:r>
            <a:endParaRPr dirty="0"/>
          </a:p>
          <a:p>
            <a:pPr marL="1143000" lvl="2" indent="-228600" algn="l" rtl="0">
              <a:spcBef>
                <a:spcPts val="700"/>
              </a:spcBef>
              <a:spcAft>
                <a:spcPts val="0"/>
              </a:spcAft>
              <a:buSzPts val="1200"/>
              <a:buChar char="•"/>
            </a:pPr>
            <a:r>
              <a:rPr lang="en-US" sz="1200" dirty="0"/>
              <a:t>Working with Emerson on Quote.</a:t>
            </a:r>
            <a:endParaRPr dirty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 b="1" dirty="0">
                <a:latin typeface="Arial Rounded"/>
                <a:ea typeface="Arial Rounded"/>
                <a:cs typeface="Arial Rounded"/>
                <a:sym typeface="Arial Rounded"/>
              </a:rPr>
              <a:t>Replace RSW LEL Monitors</a:t>
            </a:r>
            <a:endParaRPr dirty="0"/>
          </a:p>
          <a:p>
            <a:pPr marL="742950" lvl="1" indent="-285750" algn="l" rtl="0">
              <a:spcBef>
                <a:spcPts val="700"/>
              </a:spcBef>
              <a:spcAft>
                <a:spcPts val="0"/>
              </a:spcAft>
              <a:buSzPts val="1400"/>
              <a:buChar char="–"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Existing LEL monitors are obsolete and down to two warehouse spares.</a:t>
            </a:r>
            <a:endParaRPr dirty="0"/>
          </a:p>
          <a:p>
            <a:pPr marL="742950" lvl="1" indent="-285750" algn="l" rtl="0">
              <a:spcBef>
                <a:spcPts val="700"/>
              </a:spcBef>
              <a:spcAft>
                <a:spcPts val="0"/>
              </a:spcAft>
              <a:buSzPts val="1400"/>
              <a:buChar char="–"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Replace existing U9500 CAT BEAD detectors with </a:t>
            </a:r>
            <a:r>
              <a:rPr lang="en-US" sz="1400" dirty="0"/>
              <a:t>Draeger Polytron 8700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143000" lvl="2" indent="-228600" algn="l" rtl="0">
              <a:spcBef>
                <a:spcPts val="700"/>
              </a:spcBef>
              <a:spcAft>
                <a:spcPts val="0"/>
              </a:spcAft>
              <a:buSzPts val="1200"/>
              <a:buChar char="•"/>
            </a:pPr>
            <a:r>
              <a:rPr lang="en-US" sz="1200" dirty="0"/>
              <a:t>Completed MOC and EWR Closure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 b="1" dirty="0">
                <a:latin typeface="Arial Rounded"/>
                <a:ea typeface="Arial Rounded"/>
                <a:cs typeface="Arial Rounded"/>
                <a:sym typeface="Arial Rounded"/>
              </a:rPr>
              <a:t>Pressure Indication 820-TK5802</a:t>
            </a:r>
            <a:endParaRPr dirty="0"/>
          </a:p>
          <a:p>
            <a:pPr marL="742950" lvl="1" indent="-285750" algn="l" rtl="0">
              <a:spcBef>
                <a:spcPts val="700"/>
              </a:spcBef>
              <a:spcAft>
                <a:spcPts val="0"/>
              </a:spcAft>
              <a:buSzPts val="1400"/>
              <a:buChar char="–"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Low alarm set at 2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psig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to ensure nitrogen blanket is adequate to prevent oxygen ingress.</a:t>
            </a:r>
            <a:endParaRPr dirty="0"/>
          </a:p>
          <a:p>
            <a:pPr marL="1143000" lvl="2" indent="-228600" algn="l" rtl="0">
              <a:spcBef>
                <a:spcPts val="700"/>
              </a:spcBef>
              <a:spcAft>
                <a:spcPts val="0"/>
              </a:spcAft>
              <a:buSzPts val="1200"/>
              <a:buChar char="•"/>
            </a:pP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Received Design Package.</a:t>
            </a:r>
            <a:endParaRPr dirty="0"/>
          </a:p>
          <a:p>
            <a:pPr marL="742950" lvl="1" indent="-196850" algn="l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1400" b="1" dirty="0"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914400" lvl="2" indent="0" algn="l" rtl="0">
              <a:spcBef>
                <a:spcPts val="700"/>
              </a:spcBef>
              <a:spcAft>
                <a:spcPts val="0"/>
              </a:spcAft>
              <a:buSzPts val="1200"/>
              <a:buNone/>
            </a:pPr>
            <a:endParaRPr sz="1200" b="1" dirty="0"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742950" lvl="1" indent="-196850" algn="l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</a:pPr>
            <a:endParaRPr sz="1400" dirty="0"/>
          </a:p>
        </p:txBody>
      </p:sp>
      <p:pic>
        <p:nvPicPr>
          <p:cNvPr id="262" name="Google Shape;26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47718"/>
            <a:ext cx="1066800" cy="75456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2"/>
          <p:cNvSpPr txBox="1"/>
          <p:nvPr/>
        </p:nvSpPr>
        <p:spPr>
          <a:xfrm>
            <a:off x="762000" y="6438900"/>
            <a:ext cx="1257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Presenting</a:t>
            </a:r>
            <a:endParaRPr/>
          </a:p>
        </p:txBody>
      </p:sp>
      <p:sp>
        <p:nvSpPr>
          <p:cNvPr id="264" name="Google Shape;264;p12"/>
          <p:cNvSpPr txBox="1"/>
          <p:nvPr/>
        </p:nvSpPr>
        <p:spPr>
          <a:xfrm>
            <a:off x="457200" y="156281"/>
            <a:ext cx="8229600" cy="754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Rounded"/>
              <a:buNone/>
            </a:pPr>
            <a:r>
              <a:rPr lang="en-US" sz="28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More Projects</a:t>
            </a:r>
            <a:endParaRPr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61AE64C-46E6-4BBA-ADB3-D2FB80966054}"/>
              </a:ext>
            </a:extLst>
          </p:cNvPr>
          <p:cNvSpPr txBox="1">
            <a:spLocks/>
          </p:cNvSpPr>
          <p:nvPr/>
        </p:nvSpPr>
        <p:spPr>
          <a:xfrm>
            <a:off x="2019300" y="6515844"/>
            <a:ext cx="4991100" cy="2769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Summary/Important Comment Tile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/>
          <p:cNvSpPr txBox="1">
            <a:spLocks noGrp="1"/>
          </p:cNvSpPr>
          <p:nvPr>
            <p:ph type="body" idx="1"/>
          </p:nvPr>
        </p:nvSpPr>
        <p:spPr>
          <a:xfrm>
            <a:off x="457200" y="15737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200000"/>
              </a:lnSpc>
              <a:spcBef>
                <a:spcPts val="0"/>
              </a:spcBef>
              <a:buSzPts val="1800"/>
            </a:pPr>
            <a:r>
              <a:rPr lang="en-US" sz="1800" b="1" dirty="0">
                <a:solidFill>
                  <a:schemeClr val="dk1"/>
                </a:solidFill>
                <a:latin typeface="Arial Rounded"/>
                <a:sym typeface="Arial Rounded"/>
              </a:rPr>
              <a:t>Splicing, testing, and labeling fiber optics.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buSzPts val="1800"/>
            </a:pP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Help Jordan install and configure SEL RTAC for wind turbine farm.</a:t>
            </a:r>
            <a:endParaRPr dirty="0"/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SzPts val="1800"/>
            </a:pP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Replace monitors/TV screens for operators.</a:t>
            </a: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SzPts val="1800"/>
            </a:pPr>
            <a:r>
              <a:rPr lang="en-US" sz="1800" b="1" dirty="0">
                <a:solidFill>
                  <a:schemeClr val="dk1"/>
                </a:solidFill>
                <a:latin typeface="Arial Rounded"/>
                <a:sym typeface="Arial Rounded"/>
              </a:rPr>
              <a:t>Helping Matt</a:t>
            </a: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SzPts val="1800"/>
            </a:pPr>
            <a:r>
              <a:rPr lang="en-US" sz="1800" b="1" dirty="0">
                <a:solidFill>
                  <a:schemeClr val="dk1"/>
                </a:solidFill>
                <a:latin typeface="Arial Rounded"/>
                <a:sym typeface="Arial Rounded"/>
              </a:rPr>
              <a:t>Working with </a:t>
            </a:r>
            <a:r>
              <a:rPr lang="en-US" sz="1800" b="1" dirty="0" err="1">
                <a:solidFill>
                  <a:schemeClr val="dk1"/>
                </a:solidFill>
                <a:latin typeface="Arial Rounded"/>
                <a:sym typeface="Arial Rounded"/>
              </a:rPr>
              <a:t>Kaityln</a:t>
            </a:r>
            <a:r>
              <a:rPr lang="en-US" sz="1800" b="1" dirty="0">
                <a:solidFill>
                  <a:schemeClr val="dk1"/>
                </a:solidFill>
                <a:latin typeface="Arial Rounded"/>
                <a:sym typeface="Arial Rounded"/>
              </a:rPr>
              <a:t> on Wireless pump monitoring</a:t>
            </a:r>
            <a:endParaRPr dirty="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endParaRPr sz="18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2" name="Google Shape;27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47718"/>
            <a:ext cx="1066800" cy="75456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3"/>
          <p:cNvSpPr txBox="1"/>
          <p:nvPr/>
        </p:nvSpPr>
        <p:spPr>
          <a:xfrm>
            <a:off x="762000" y="6438900"/>
            <a:ext cx="1257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Presenting</a:t>
            </a:r>
            <a:endParaRPr/>
          </a:p>
        </p:txBody>
      </p:sp>
      <p:sp>
        <p:nvSpPr>
          <p:cNvPr id="274" name="Google Shape;274;p13"/>
          <p:cNvSpPr txBox="1"/>
          <p:nvPr/>
        </p:nvSpPr>
        <p:spPr>
          <a:xfrm>
            <a:off x="457200" y="156281"/>
            <a:ext cx="8229600" cy="84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Rounded"/>
              <a:buNone/>
            </a:pPr>
            <a:r>
              <a:rPr lang="en-US" sz="40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Miscellaneous</a:t>
            </a:r>
            <a:endParaRPr sz="4000" b="1">
              <a:solidFill>
                <a:srgbClr val="FF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75" name="Google Shape;27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6413500" y="3742904"/>
            <a:ext cx="29464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A52D24-0844-4A8E-8548-8972054AAC98}"/>
              </a:ext>
            </a:extLst>
          </p:cNvPr>
          <p:cNvSpPr txBox="1">
            <a:spLocks/>
          </p:cNvSpPr>
          <p:nvPr/>
        </p:nvSpPr>
        <p:spPr>
          <a:xfrm>
            <a:off x="2019300" y="6515844"/>
            <a:ext cx="4991100" cy="2769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Summary/Important Comment Tile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47718"/>
            <a:ext cx="1066800" cy="75456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4"/>
          <p:cNvSpPr txBox="1"/>
          <p:nvPr/>
        </p:nvSpPr>
        <p:spPr>
          <a:xfrm>
            <a:off x="762000" y="6438900"/>
            <a:ext cx="1257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Presenting</a:t>
            </a:r>
            <a:endParaRPr/>
          </a:p>
        </p:txBody>
      </p:sp>
      <p:sp>
        <p:nvSpPr>
          <p:cNvPr id="284" name="Google Shape;284;p14"/>
          <p:cNvSpPr txBox="1"/>
          <p:nvPr/>
        </p:nvSpPr>
        <p:spPr>
          <a:xfrm>
            <a:off x="457200" y="156281"/>
            <a:ext cx="8229600" cy="84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Rounded"/>
              <a:buNone/>
            </a:pPr>
            <a:r>
              <a:rPr lang="en-US" sz="40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Intern Experience</a:t>
            </a:r>
            <a:endParaRPr sz="4000" b="1">
              <a:solidFill>
                <a:srgbClr val="FF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85" name="Google Shape;28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565" y="3635051"/>
            <a:ext cx="3642021" cy="273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6649880" y="3921827"/>
            <a:ext cx="2736399" cy="215308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4"/>
          <p:cNvSpPr/>
          <p:nvPr/>
        </p:nvSpPr>
        <p:spPr>
          <a:xfrm>
            <a:off x="224118" y="1392430"/>
            <a:ext cx="3540986" cy="1985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Volunteering: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Highway Trash Pickup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Corn/Fry Booth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Meat Wrapping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Meals on Wheels</a:t>
            </a:r>
            <a:endParaRPr dirty="0"/>
          </a:p>
        </p:txBody>
      </p:sp>
      <p:sp>
        <p:nvSpPr>
          <p:cNvPr id="288" name="Google Shape;288;p14"/>
          <p:cNvSpPr/>
          <p:nvPr/>
        </p:nvSpPr>
        <p:spPr>
          <a:xfrm>
            <a:off x="3893540" y="3630168"/>
            <a:ext cx="3048000" cy="276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Other: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Clay Shoot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Dogie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Days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Windturbine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Climb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 Symposium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Sod Poodles Game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Dinner with Controls Group</a:t>
            </a:r>
            <a:endParaRPr dirty="0"/>
          </a:p>
        </p:txBody>
      </p:sp>
      <p:pic>
        <p:nvPicPr>
          <p:cNvPr id="289" name="Google Shape;289;p14"/>
          <p:cNvPicPr preferRelativeResize="0"/>
          <p:nvPr/>
        </p:nvPicPr>
        <p:blipFill rotWithShape="1">
          <a:blip r:embed="rId6">
            <a:alphaModFix/>
          </a:blip>
          <a:srcRect l="-294" t="22485" r="294" b="24182"/>
          <a:stretch/>
        </p:blipFill>
        <p:spPr>
          <a:xfrm>
            <a:off x="3942258" y="1392430"/>
            <a:ext cx="4964177" cy="19856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BECABB3-4776-4459-A100-BA2EB5A6734C}"/>
              </a:ext>
            </a:extLst>
          </p:cNvPr>
          <p:cNvSpPr txBox="1">
            <a:spLocks/>
          </p:cNvSpPr>
          <p:nvPr/>
        </p:nvSpPr>
        <p:spPr>
          <a:xfrm>
            <a:off x="2019300" y="6515844"/>
            <a:ext cx="4991100" cy="2769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Summary/Important Comment Tile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47718"/>
            <a:ext cx="1066800" cy="75456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5"/>
          <p:cNvSpPr txBox="1"/>
          <p:nvPr/>
        </p:nvSpPr>
        <p:spPr>
          <a:xfrm>
            <a:off x="914400" y="5410200"/>
            <a:ext cx="7315200" cy="84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Rounded"/>
              <a:buNone/>
            </a:pPr>
            <a:r>
              <a:rPr lang="en-US" sz="3600" b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Questions?</a:t>
            </a:r>
            <a:endParaRPr/>
          </a:p>
        </p:txBody>
      </p:sp>
      <p:sp>
        <p:nvSpPr>
          <p:cNvPr id="298" name="Google Shape;298;p15"/>
          <p:cNvSpPr txBox="1"/>
          <p:nvPr/>
        </p:nvSpPr>
        <p:spPr>
          <a:xfrm>
            <a:off x="762000" y="6438900"/>
            <a:ext cx="1257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Presenting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15"/>
          <p:cNvSpPr txBox="1"/>
          <p:nvPr/>
        </p:nvSpPr>
        <p:spPr>
          <a:xfrm>
            <a:off x="914400" y="152971"/>
            <a:ext cx="7315200" cy="84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Rounded"/>
              <a:buNone/>
            </a:pPr>
            <a:r>
              <a:rPr lang="en-US" sz="40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Thank You!</a:t>
            </a:r>
            <a:endParaRPr/>
          </a:p>
        </p:txBody>
      </p:sp>
      <p:grpSp>
        <p:nvGrpSpPr>
          <p:cNvPr id="300" name="Google Shape;300;p15"/>
          <p:cNvGrpSpPr/>
          <p:nvPr/>
        </p:nvGrpSpPr>
        <p:grpSpPr>
          <a:xfrm>
            <a:off x="497345" y="2361496"/>
            <a:ext cx="8149308" cy="2135006"/>
            <a:chOff x="199369" y="255549"/>
            <a:chExt cx="8149308" cy="2135006"/>
          </a:xfrm>
        </p:grpSpPr>
        <p:sp>
          <p:nvSpPr>
            <p:cNvPr id="301" name="Google Shape;301;p15"/>
            <p:cNvSpPr/>
            <p:nvPr/>
          </p:nvSpPr>
          <p:spPr>
            <a:xfrm>
              <a:off x="868342" y="255549"/>
              <a:ext cx="1094683" cy="109468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199369" y="1670555"/>
              <a:ext cx="2432629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5"/>
            <p:cNvSpPr txBox="1"/>
            <p:nvPr/>
          </p:nvSpPr>
          <p:spPr>
            <a:xfrm>
              <a:off x="199369" y="1670555"/>
              <a:ext cx="2432629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Go back to school at Texas A&amp;M</a:t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3726681" y="255549"/>
              <a:ext cx="1094683" cy="109468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3057708" y="1670555"/>
              <a:ext cx="2432629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 txBox="1"/>
            <p:nvPr/>
          </p:nvSpPr>
          <p:spPr>
            <a:xfrm>
              <a:off x="3057708" y="1670555"/>
              <a:ext cx="2432629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 Semesters until graduation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6585021" y="255549"/>
              <a:ext cx="1094683" cy="109468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5916048" y="1670555"/>
              <a:ext cx="2432629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5"/>
            <p:cNvSpPr txBox="1"/>
            <p:nvPr/>
          </p:nvSpPr>
          <p:spPr>
            <a:xfrm>
              <a:off x="5916048" y="1670555"/>
              <a:ext cx="2432629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Available for full-time job opportunities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 txBox="1">
            <a:spLocks noGrp="1"/>
          </p:cNvSpPr>
          <p:nvPr>
            <p:ph type="body" idx="1"/>
          </p:nvPr>
        </p:nvSpPr>
        <p:spPr>
          <a:xfrm>
            <a:off x="400049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-US" sz="1800" b="1" dirty="0">
                <a:latin typeface="Arial Rounded"/>
                <a:ea typeface="Arial Rounded"/>
                <a:cs typeface="Arial Rounded"/>
                <a:sym typeface="Arial Rounded"/>
              </a:rPr>
              <a:t>About Me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-US" sz="1800" b="1" dirty="0">
                <a:latin typeface="Arial Rounded"/>
                <a:ea typeface="Arial Rounded"/>
                <a:cs typeface="Arial Rounded"/>
                <a:sym typeface="Arial Rounded"/>
              </a:rPr>
              <a:t>Projects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 Rounded"/>
                <a:ea typeface="Arial Rounded"/>
                <a:cs typeface="Arial Rounded"/>
                <a:sym typeface="Arial Rounded"/>
              </a:rPr>
              <a:t>Add Seal Pot Inst. To 730-P101A/B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 Rounded"/>
                <a:ea typeface="Arial Rounded"/>
                <a:cs typeface="Arial Rounded"/>
                <a:sym typeface="Arial Rounded"/>
              </a:rPr>
              <a:t>RLE Compressors Cause &amp; Effect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 Rounded"/>
                <a:ea typeface="Arial Rounded"/>
                <a:cs typeface="Arial Rounded"/>
                <a:sym typeface="Arial Rounded"/>
              </a:rPr>
              <a:t>Install Specific Gravity and pH Meters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 Rounded"/>
                <a:ea typeface="Arial Rounded"/>
                <a:cs typeface="Arial Rounded"/>
                <a:sym typeface="Arial Rounded"/>
              </a:rPr>
              <a:t>Radar Gauge TKs 109/115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 Rounded"/>
                <a:ea typeface="Arial Rounded"/>
                <a:cs typeface="Arial Rounded"/>
                <a:sym typeface="Arial Rounded"/>
              </a:rPr>
              <a:t>Control Valves TKs 109/115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 Rounded"/>
                <a:ea typeface="Arial Rounded"/>
                <a:cs typeface="Arial Rounded"/>
                <a:sym typeface="Arial Rounded"/>
              </a:rPr>
              <a:t>More Projects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-US" sz="1800" b="1" dirty="0">
                <a:latin typeface="Arial Rounded"/>
                <a:ea typeface="Arial Rounded"/>
                <a:cs typeface="Arial Rounded"/>
                <a:sym typeface="Arial Rounded"/>
              </a:rPr>
              <a:t>Miscellaneous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-US" sz="1800" b="1" dirty="0">
                <a:latin typeface="Arial Rounded"/>
                <a:ea typeface="Arial Rounded"/>
                <a:cs typeface="Arial Rounded"/>
                <a:sym typeface="Arial Rounded"/>
              </a:rPr>
              <a:t>Intern Experience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-US" sz="1800" b="1" dirty="0">
                <a:latin typeface="Arial Rounded"/>
                <a:ea typeface="Arial Rounded"/>
                <a:cs typeface="Arial Rounded"/>
                <a:sym typeface="Arial Rounded"/>
              </a:rPr>
              <a:t>Closing Statement</a:t>
            </a:r>
          </a:p>
        </p:txBody>
      </p:sp>
      <p:pic>
        <p:nvPicPr>
          <p:cNvPr id="172" name="Google Shape;17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47718"/>
            <a:ext cx="1066800" cy="75456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"/>
          <p:cNvSpPr txBox="1"/>
          <p:nvPr/>
        </p:nvSpPr>
        <p:spPr>
          <a:xfrm>
            <a:off x="762000" y="6438900"/>
            <a:ext cx="1257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Presenting</a:t>
            </a:r>
            <a:endParaRPr/>
          </a:p>
        </p:txBody>
      </p:sp>
      <p:sp>
        <p:nvSpPr>
          <p:cNvPr id="174" name="Google Shape;174;p4"/>
          <p:cNvSpPr txBox="1"/>
          <p:nvPr/>
        </p:nvSpPr>
        <p:spPr>
          <a:xfrm>
            <a:off x="457200" y="156281"/>
            <a:ext cx="8229600" cy="84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Rounded"/>
              <a:buNone/>
            </a:pPr>
            <a:r>
              <a:rPr lang="en-US" sz="2800" b="1" dirty="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Agenda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349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47718"/>
            <a:ext cx="1066800" cy="75456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"/>
          <p:cNvSpPr txBox="1"/>
          <p:nvPr/>
        </p:nvSpPr>
        <p:spPr>
          <a:xfrm>
            <a:off x="762000" y="6438900"/>
            <a:ext cx="28194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Joaquin Salas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7/16/2024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p3" descr="Texas A&amp;M logo | | redandblack.c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7728" y="81466"/>
            <a:ext cx="992590" cy="998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90788" y="3940376"/>
            <a:ext cx="4453212" cy="249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"/>
          <p:cNvSpPr txBox="1"/>
          <p:nvPr/>
        </p:nvSpPr>
        <p:spPr>
          <a:xfrm>
            <a:off x="457200" y="156281"/>
            <a:ext cx="8229600" cy="84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Rounded"/>
              <a:buNone/>
            </a:pPr>
            <a:r>
              <a:rPr lang="en-US" sz="36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About Me</a:t>
            </a:r>
            <a:endParaRPr/>
          </a:p>
        </p:txBody>
      </p:sp>
      <p:sp>
        <p:nvSpPr>
          <p:cNvPr id="162" name="Google Shape;162;p3"/>
          <p:cNvSpPr txBox="1"/>
          <p:nvPr/>
        </p:nvSpPr>
        <p:spPr>
          <a:xfrm>
            <a:off x="381000" y="1329849"/>
            <a:ext cx="5849100" cy="581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Hometown - Amarillo, Texas</a:t>
            </a:r>
            <a:endParaRPr sz="1600"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Texas A&amp;M University</a:t>
            </a:r>
            <a:endParaRPr sz="1600" dirty="0"/>
          </a:p>
          <a:p>
            <a:pPr marL="742950" marR="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B.S. Electrical Engineering</a:t>
            </a:r>
            <a:endParaRPr sz="1800" dirty="0">
              <a:solidFill>
                <a:schemeClr val="dk1"/>
              </a:solidFill>
            </a:endParaRPr>
          </a:p>
          <a:p>
            <a:pPr marL="742950" marR="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Graduating Spring 2025</a:t>
            </a:r>
          </a:p>
          <a:p>
            <a:pPr marL="742950" marR="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endParaRPr lang="en-US" sz="1800" dirty="0">
              <a:solidFill>
                <a:schemeClr val="dk1"/>
              </a:solidFill>
            </a:endParaRPr>
          </a:p>
          <a:p>
            <a:pPr lvl="0"/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Process Control Engineer Intern</a:t>
            </a:r>
            <a:endParaRPr lang="en-US" sz="1600" dirty="0"/>
          </a:p>
          <a:p>
            <a:pPr marL="742950" lvl="1" indent="-2984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Mentor – Jordan Byars</a:t>
            </a:r>
          </a:p>
          <a:p>
            <a:pPr marL="742950" lvl="1" indent="-298450"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Supervisor – Slater Ebeling</a:t>
            </a:r>
          </a:p>
          <a:p>
            <a:pPr marL="742950" lvl="1" indent="-298450">
              <a:buClr>
                <a:schemeClr val="dk1"/>
              </a:buClr>
              <a:buSzPts val="1800"/>
              <a:buChar char="•"/>
            </a:pPr>
            <a:endParaRPr lang="en-US" sz="1800" dirty="0">
              <a:solidFill>
                <a:schemeClr val="dk1"/>
              </a:solidFill>
            </a:endParaRPr>
          </a:p>
          <a:p>
            <a:pPr lvl="0"/>
            <a:r>
              <a:rPr lang="en-US" sz="18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Interests</a:t>
            </a:r>
            <a:endParaRPr lang="en-US" sz="1600" dirty="0"/>
          </a:p>
          <a:p>
            <a:pPr marL="742950" lvl="1" indent="-2984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Playing guitar</a:t>
            </a:r>
          </a:p>
          <a:p>
            <a:pPr marL="742950" lvl="1" indent="-298450"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Training my dog</a:t>
            </a:r>
          </a:p>
          <a:p>
            <a:pPr marL="742950" lvl="1" indent="-298450"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Running</a:t>
            </a:r>
          </a:p>
          <a:p>
            <a:pPr marL="742950" lvl="1" indent="-298450">
              <a:buClr>
                <a:schemeClr val="dk1"/>
              </a:buClr>
              <a:buSzPts val="1800"/>
              <a:buChar char="•"/>
            </a:pPr>
            <a:endParaRPr lang="en-US" sz="1800" dirty="0">
              <a:solidFill>
                <a:schemeClr val="dk1"/>
              </a:solidFill>
            </a:endParaRPr>
          </a:p>
          <a:p>
            <a:pPr marL="742950" indent="-298450">
              <a:buClr>
                <a:schemeClr val="dk1"/>
              </a:buClr>
              <a:buSzPts val="1800"/>
              <a:buChar char="•"/>
            </a:pPr>
            <a:endParaRPr sz="1800" dirty="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742950" marR="0" lvl="1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3"/>
          <p:cNvPicPr preferRelativeResize="0"/>
          <p:nvPr/>
        </p:nvPicPr>
        <p:blipFill rotWithShape="1">
          <a:blip r:embed="rId6">
            <a:alphaModFix/>
          </a:blip>
          <a:srcRect l="11801" t="14665" r="10865" b="12405"/>
          <a:stretch/>
        </p:blipFill>
        <p:spPr>
          <a:xfrm>
            <a:off x="4690788" y="1233081"/>
            <a:ext cx="2098748" cy="2707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9536" y="1233082"/>
            <a:ext cx="2354464" cy="2707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373828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-US" sz="1400" b="1" dirty="0">
                <a:latin typeface="Arial Rounded"/>
                <a:ea typeface="Arial Rounded"/>
                <a:cs typeface="Arial Rounded"/>
                <a:sym typeface="Arial Rounded"/>
              </a:rPr>
              <a:t>Problem Statement: </a:t>
            </a:r>
            <a:r>
              <a:rPr lang="en-US" sz="1400" dirty="0"/>
              <a:t>No instrumentation to alert operators to potential seal problems.</a:t>
            </a:r>
          </a:p>
          <a:p>
            <a:pPr marL="0" lvl="0" indent="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</a:pPr>
            <a:r>
              <a:rPr lang="en-US" sz="1400" b="1" dirty="0">
                <a:latin typeface="Arial Rounded"/>
                <a:ea typeface="Arial Rounded"/>
                <a:cs typeface="Arial Rounded"/>
                <a:sym typeface="Arial Rounded"/>
              </a:rPr>
              <a:t>Proposed Solution:</a:t>
            </a:r>
            <a:r>
              <a:rPr lang="en-US" sz="1400" dirty="0"/>
              <a:t> Add Seal Pot Instrumentation to both IC8 Reactor Recycle Pumps to alert Operators of potential seal issues.</a:t>
            </a: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400" dirty="0"/>
              <a:t>Adding Pressure Transmitter and Level Switch.</a:t>
            </a: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400" dirty="0"/>
              <a:t>Show readings in DCS.</a:t>
            </a: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SzPts val="1800"/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endParaRPr sz="1600" dirty="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endParaRPr sz="18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2" name="Google Shape;17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47718"/>
            <a:ext cx="1066800" cy="75456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"/>
          <p:cNvSpPr txBox="1"/>
          <p:nvPr/>
        </p:nvSpPr>
        <p:spPr>
          <a:xfrm>
            <a:off x="762000" y="6438900"/>
            <a:ext cx="1257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Presenting</a:t>
            </a:r>
            <a:endParaRPr/>
          </a:p>
        </p:txBody>
      </p:sp>
      <p:sp>
        <p:nvSpPr>
          <p:cNvPr id="174" name="Google Shape;174;p4"/>
          <p:cNvSpPr txBox="1"/>
          <p:nvPr/>
        </p:nvSpPr>
        <p:spPr>
          <a:xfrm>
            <a:off x="457200" y="156281"/>
            <a:ext cx="8229600" cy="84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Rounded"/>
              <a:buNone/>
            </a:pPr>
            <a:r>
              <a:rPr lang="en-US" sz="2800" b="1" dirty="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Add Seal Pot Inst. to 730-P101A/B</a:t>
            </a:r>
            <a:endParaRPr dirty="0"/>
          </a:p>
        </p:txBody>
      </p:sp>
      <p:sp>
        <p:nvSpPr>
          <p:cNvPr id="7" name="Google Shape;209;p7">
            <a:extLst>
              <a:ext uri="{FF2B5EF4-FFF2-40B4-BE49-F238E27FC236}">
                <a16:creationId xmlns:a16="http://schemas.microsoft.com/office/drawing/2014/main" id="{D09106E0-CEE9-4FAD-8C9C-E44555B57069}"/>
              </a:ext>
            </a:extLst>
          </p:cNvPr>
          <p:cNvSpPr txBox="1"/>
          <p:nvPr/>
        </p:nvSpPr>
        <p:spPr>
          <a:xfrm>
            <a:off x="5412754" y="3671434"/>
            <a:ext cx="2825177" cy="3693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Seal Pot P&amp;ID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90B154-019D-4BD0-94DD-FD5100237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104" y="1480958"/>
            <a:ext cx="4590476" cy="2190476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EFA31780-8BEB-4EEF-B899-E2B111B120AC}"/>
              </a:ext>
            </a:extLst>
          </p:cNvPr>
          <p:cNvSpPr txBox="1">
            <a:spLocks/>
          </p:cNvSpPr>
          <p:nvPr/>
        </p:nvSpPr>
        <p:spPr>
          <a:xfrm>
            <a:off x="2019300" y="6515844"/>
            <a:ext cx="4991100" cy="2769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Summary/Important Comment Tile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47718"/>
            <a:ext cx="1066800" cy="75456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5"/>
          <p:cNvSpPr txBox="1"/>
          <p:nvPr/>
        </p:nvSpPr>
        <p:spPr>
          <a:xfrm>
            <a:off x="762000" y="6438900"/>
            <a:ext cx="1257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Presenting</a:t>
            </a:r>
            <a:endParaRPr/>
          </a:p>
        </p:txBody>
      </p:sp>
      <p:sp>
        <p:nvSpPr>
          <p:cNvPr id="184" name="Google Shape;184;p5"/>
          <p:cNvSpPr txBox="1"/>
          <p:nvPr/>
        </p:nvSpPr>
        <p:spPr>
          <a:xfrm>
            <a:off x="457200" y="156281"/>
            <a:ext cx="8229600" cy="84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Rounded"/>
              <a:buNone/>
            </a:pPr>
            <a:r>
              <a:rPr lang="en-US" sz="28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Add Seal Pot Inst. to 730-P101A/B</a:t>
            </a:r>
            <a:endParaRPr/>
          </a:p>
        </p:txBody>
      </p:sp>
      <p:pic>
        <p:nvPicPr>
          <p:cNvPr id="185" name="Google Shape;185;p5"/>
          <p:cNvPicPr preferRelativeResize="0"/>
          <p:nvPr/>
        </p:nvPicPr>
        <p:blipFill rotWithShape="1">
          <a:blip r:embed="rId4">
            <a:alphaModFix/>
          </a:blip>
          <a:srcRect l="7778"/>
          <a:stretch/>
        </p:blipFill>
        <p:spPr>
          <a:xfrm>
            <a:off x="0" y="1355659"/>
            <a:ext cx="6096000" cy="5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"/>
          <p:cNvSpPr/>
          <p:nvPr/>
        </p:nvSpPr>
        <p:spPr>
          <a:xfrm>
            <a:off x="6096000" y="1399688"/>
            <a:ext cx="3048000" cy="441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buSzPts val="1800"/>
            </a:pPr>
            <a:r>
              <a:rPr lang="en-US" b="1" dirty="0">
                <a:latin typeface="Arial Rounded"/>
                <a:ea typeface="Arial Rounded"/>
                <a:cs typeface="Arial Rounded"/>
                <a:sym typeface="Arial Rounded"/>
              </a:rPr>
              <a:t>Contribution: </a:t>
            </a:r>
            <a:endParaRPr lang="en-US" dirty="0"/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Specifying Instrumentation</a:t>
            </a: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IFA/IFC</a:t>
            </a: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MOC</a:t>
            </a:r>
          </a:p>
          <a:p>
            <a:pPr lvl="0">
              <a:lnSpc>
                <a:spcPct val="150000"/>
              </a:lnSpc>
              <a:spcBef>
                <a:spcPts val="700"/>
              </a:spcBef>
              <a:buSzPts val="1800"/>
            </a:pPr>
            <a:r>
              <a:rPr lang="en-US" b="1" dirty="0">
                <a:latin typeface="Arial Rounded"/>
                <a:ea typeface="Arial Rounded"/>
                <a:cs typeface="Arial Rounded"/>
                <a:sym typeface="Arial Rounded"/>
              </a:rPr>
              <a:t>Takeaways:</a:t>
            </a:r>
            <a:r>
              <a:rPr lang="en-US" dirty="0"/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Knowledge of Seal Pots</a:t>
            </a: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Problem Statement to Completion</a:t>
            </a: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MOC</a:t>
            </a:r>
          </a:p>
          <a:p>
            <a:pPr marL="285750" lvl="0" indent="-285750">
              <a:lnSpc>
                <a:spcPct val="150000"/>
              </a:lnSpc>
              <a:spcBef>
                <a:spcPts val="700"/>
              </a:spcBef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56A41D-AF5B-4D10-9B23-D5C0C5EDBA1B}"/>
              </a:ext>
            </a:extLst>
          </p:cNvPr>
          <p:cNvSpPr txBox="1">
            <a:spLocks/>
          </p:cNvSpPr>
          <p:nvPr/>
        </p:nvSpPr>
        <p:spPr>
          <a:xfrm>
            <a:off x="2019300" y="6515844"/>
            <a:ext cx="4991100" cy="2769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Summary/Important Comment Tile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"/>
          <p:cNvSpPr txBox="1">
            <a:spLocks noGrp="1"/>
          </p:cNvSpPr>
          <p:nvPr>
            <p:ph type="body" idx="1"/>
          </p:nvPr>
        </p:nvSpPr>
        <p:spPr>
          <a:xfrm>
            <a:off x="448235" y="1411892"/>
            <a:ext cx="823856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latin typeface="Arial Rounded"/>
                <a:ea typeface="Arial Rounded"/>
                <a:cs typeface="Arial Rounded"/>
                <a:sym typeface="Arial Rounded"/>
              </a:rPr>
              <a:t>Purpose:</a:t>
            </a:r>
            <a:endParaRPr dirty="0"/>
          </a:p>
          <a:p>
            <a:pPr marL="342900" lvl="0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To visually map out and document the relationships between triggers (causes) and their effects on system operations.</a:t>
            </a:r>
            <a:endParaRPr dirty="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latin typeface="Arial Rounded"/>
                <a:ea typeface="Arial Rounded"/>
                <a:cs typeface="Arial Rounded"/>
                <a:sym typeface="Arial Rounded"/>
              </a:rPr>
              <a:t>Takeaways:</a:t>
            </a:r>
            <a:endParaRPr dirty="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endParaRPr sz="18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47718"/>
            <a:ext cx="1066800" cy="75456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6"/>
          <p:cNvSpPr txBox="1"/>
          <p:nvPr/>
        </p:nvSpPr>
        <p:spPr>
          <a:xfrm>
            <a:off x="762000" y="6438900"/>
            <a:ext cx="1257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Presenting</a:t>
            </a:r>
            <a:endParaRPr/>
          </a:p>
        </p:txBody>
      </p:sp>
      <p:sp>
        <p:nvSpPr>
          <p:cNvPr id="196" name="Google Shape;196;p6"/>
          <p:cNvSpPr txBox="1"/>
          <p:nvPr/>
        </p:nvSpPr>
        <p:spPr>
          <a:xfrm>
            <a:off x="457200" y="156281"/>
            <a:ext cx="8229600" cy="754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Rounded"/>
              <a:buNone/>
            </a:pPr>
            <a:r>
              <a:rPr lang="en-US" sz="28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RLE Compressors Cause &amp; Effect</a:t>
            </a:r>
            <a:endParaRPr/>
          </a:p>
        </p:txBody>
      </p:sp>
      <p:pic>
        <p:nvPicPr>
          <p:cNvPr id="197" name="Google Shape;19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9111" y="2676009"/>
            <a:ext cx="4884889" cy="37628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C40860-0E86-4A2C-83C3-EA3318A2BD0D}"/>
              </a:ext>
            </a:extLst>
          </p:cNvPr>
          <p:cNvSpPr txBox="1">
            <a:spLocks/>
          </p:cNvSpPr>
          <p:nvPr/>
        </p:nvSpPr>
        <p:spPr>
          <a:xfrm>
            <a:off x="2019300" y="6515844"/>
            <a:ext cx="4991100" cy="2769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Summary/Important Comment Tile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"/>
          <p:cNvSpPr txBox="1">
            <a:spLocks noGrp="1"/>
          </p:cNvSpPr>
          <p:nvPr>
            <p:ph type="body" idx="1"/>
          </p:nvPr>
        </p:nvSpPr>
        <p:spPr>
          <a:xfrm>
            <a:off x="381000" y="1366173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>
                <a:latin typeface="Arial Rounded"/>
                <a:ea typeface="Arial Rounded"/>
                <a:cs typeface="Arial Rounded"/>
                <a:sym typeface="Arial Rounded"/>
              </a:rPr>
              <a:t>Moving Forward:</a:t>
            </a:r>
            <a:endParaRPr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" name="Google Shape;20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47718"/>
            <a:ext cx="1066800" cy="75456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7"/>
          <p:cNvSpPr txBox="1"/>
          <p:nvPr/>
        </p:nvSpPr>
        <p:spPr>
          <a:xfrm>
            <a:off x="762000" y="6438900"/>
            <a:ext cx="1257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Presenting</a:t>
            </a:r>
            <a:endParaRPr/>
          </a:p>
        </p:txBody>
      </p:sp>
      <p:sp>
        <p:nvSpPr>
          <p:cNvPr id="207" name="Google Shape;207;p7"/>
          <p:cNvSpPr txBox="1"/>
          <p:nvPr/>
        </p:nvSpPr>
        <p:spPr>
          <a:xfrm>
            <a:off x="457200" y="156281"/>
            <a:ext cx="8229600" cy="754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Rounded"/>
              <a:buNone/>
            </a:pPr>
            <a:r>
              <a:rPr lang="en-US" sz="28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RLE Compressors Cause &amp; Effect</a:t>
            </a:r>
            <a:endParaRPr/>
          </a:p>
        </p:txBody>
      </p:sp>
      <p:pic>
        <p:nvPicPr>
          <p:cNvPr id="208" name="Google Shape;20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2661284"/>
            <a:ext cx="8839200" cy="3768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7"/>
          <p:cNvSpPr txBox="1"/>
          <p:nvPr/>
        </p:nvSpPr>
        <p:spPr>
          <a:xfrm>
            <a:off x="3083211" y="6069568"/>
            <a:ext cx="2825177" cy="3693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Cause &amp; Effect</a:t>
            </a:r>
            <a:endParaRPr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8B65BB9-D479-49D1-946D-6A98C8C736F1}"/>
              </a:ext>
            </a:extLst>
          </p:cNvPr>
          <p:cNvSpPr txBox="1">
            <a:spLocks/>
          </p:cNvSpPr>
          <p:nvPr/>
        </p:nvSpPr>
        <p:spPr>
          <a:xfrm>
            <a:off x="2019300" y="6515844"/>
            <a:ext cx="4991100" cy="2769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Summary/Important Comment Tile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7" name="Google Shape;21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47718"/>
            <a:ext cx="1066800" cy="75456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8"/>
          <p:cNvSpPr txBox="1"/>
          <p:nvPr/>
        </p:nvSpPr>
        <p:spPr>
          <a:xfrm>
            <a:off x="762000" y="6438900"/>
            <a:ext cx="1257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Presenting</a:t>
            </a:r>
            <a:endParaRPr/>
          </a:p>
        </p:txBody>
      </p:sp>
      <p:sp>
        <p:nvSpPr>
          <p:cNvPr id="219" name="Google Shape;219;p8"/>
          <p:cNvSpPr txBox="1"/>
          <p:nvPr/>
        </p:nvSpPr>
        <p:spPr>
          <a:xfrm>
            <a:off x="457200" y="156281"/>
            <a:ext cx="8229600" cy="754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Rounded"/>
              <a:buNone/>
            </a:pPr>
            <a:r>
              <a:rPr lang="en-US" sz="28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Install Specific Gravity and pH Meters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"/>
          <p:cNvSpPr txBox="1">
            <a:spLocks noGrp="1"/>
          </p:cNvSpPr>
          <p:nvPr>
            <p:ph type="body" idx="1"/>
          </p:nvPr>
        </p:nvSpPr>
        <p:spPr>
          <a:xfrm>
            <a:off x="457199" y="1457610"/>
            <a:ext cx="8229599" cy="24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-US" sz="1400" b="1" dirty="0">
                <a:latin typeface="Arial Rounded"/>
                <a:ea typeface="Arial Rounded"/>
                <a:cs typeface="Arial Rounded"/>
                <a:sym typeface="Arial Rounded"/>
              </a:rPr>
              <a:t>Problem Statement: </a:t>
            </a:r>
            <a:r>
              <a:rPr lang="en-US" sz="1400" dirty="0"/>
              <a:t>Reliability issues with tanks using d/p instruments.</a:t>
            </a:r>
          </a:p>
          <a:p>
            <a:pPr marL="0" lvl="0" indent="0">
              <a:lnSpc>
                <a:spcPct val="150000"/>
              </a:lnSpc>
              <a:spcBef>
                <a:spcPts val="700"/>
              </a:spcBef>
              <a:buSzPts val="1800"/>
              <a:buNone/>
            </a:pPr>
            <a:r>
              <a:rPr lang="en-US" sz="1400" b="1" dirty="0">
                <a:latin typeface="Arial Rounded"/>
                <a:ea typeface="Arial Rounded"/>
                <a:cs typeface="Arial Rounded"/>
                <a:sym typeface="Arial Rounded"/>
              </a:rPr>
              <a:t>Proposed Solution:</a:t>
            </a:r>
            <a:r>
              <a:rPr lang="en-US" sz="1400" dirty="0"/>
              <a:t> Replace or add to the tanks d/p cell level with alternative level instruments.</a:t>
            </a: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400" dirty="0"/>
              <a:t>Replace existing level gauge with radar</a:t>
            </a: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400" dirty="0"/>
              <a:t>Non-contact measurement</a:t>
            </a: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400" dirty="0"/>
              <a:t>Accuracy - not affected by density changes in process conditions.</a:t>
            </a: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SzPts val="18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227" name="Google Shape;22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47718"/>
            <a:ext cx="1066800" cy="75456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 txBox="1"/>
          <p:nvPr/>
        </p:nvSpPr>
        <p:spPr>
          <a:xfrm>
            <a:off x="762000" y="6438900"/>
            <a:ext cx="1257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Presenting</a:t>
            </a:r>
            <a:endParaRPr/>
          </a:p>
        </p:txBody>
      </p:sp>
      <p:sp>
        <p:nvSpPr>
          <p:cNvPr id="229" name="Google Shape;229;p9"/>
          <p:cNvSpPr txBox="1"/>
          <p:nvPr/>
        </p:nvSpPr>
        <p:spPr>
          <a:xfrm>
            <a:off x="457200" y="156281"/>
            <a:ext cx="8229600" cy="754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Rounded"/>
              <a:buNone/>
            </a:pPr>
            <a:r>
              <a:rPr lang="en-US" sz="28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Radar Gauge 910-TK109/115</a:t>
            </a:r>
            <a:endParaRPr/>
          </a:p>
        </p:txBody>
      </p:sp>
      <p:pic>
        <p:nvPicPr>
          <p:cNvPr id="231" name="Google Shape;231;p9"/>
          <p:cNvPicPr preferRelativeResize="0"/>
          <p:nvPr/>
        </p:nvPicPr>
        <p:blipFill rotWithShape="1">
          <a:blip r:embed="rId4">
            <a:alphaModFix/>
          </a:blip>
          <a:srcRect l="23275"/>
          <a:stretch/>
        </p:blipFill>
        <p:spPr>
          <a:xfrm>
            <a:off x="117317" y="3910979"/>
            <a:ext cx="6103618" cy="256919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9"/>
          <p:cNvSpPr txBox="1"/>
          <p:nvPr/>
        </p:nvSpPr>
        <p:spPr>
          <a:xfrm>
            <a:off x="1756537" y="6026570"/>
            <a:ext cx="2825177" cy="3693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Redlined P&amp;ID</a:t>
            </a:r>
            <a:endParaRPr dirty="0"/>
          </a:p>
        </p:txBody>
      </p:sp>
      <p:pic>
        <p:nvPicPr>
          <p:cNvPr id="9" name="Google Shape;243;p10" descr="Operating Principle of Non-Contacting Radar Level Sensor/Gauges ...">
            <a:extLst>
              <a:ext uri="{FF2B5EF4-FFF2-40B4-BE49-F238E27FC236}">
                <a16:creationId xmlns:a16="http://schemas.microsoft.com/office/drawing/2014/main" id="{9C59C2DB-90C0-4A28-97A5-1026490E16F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0935" y="4049100"/>
            <a:ext cx="2923065" cy="243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61429BD-6EFC-43E0-A298-31E5B3052EFB}"/>
              </a:ext>
            </a:extLst>
          </p:cNvPr>
          <p:cNvSpPr txBox="1">
            <a:spLocks/>
          </p:cNvSpPr>
          <p:nvPr/>
        </p:nvSpPr>
        <p:spPr>
          <a:xfrm>
            <a:off x="2019300" y="6515844"/>
            <a:ext cx="4991100" cy="2769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spcAft>
                <a:spcPts val="4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Summary/Important Comment Tile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Valero 2018 Colors">
      <a:dk1>
        <a:srgbClr val="000000"/>
      </a:dk1>
      <a:lt1>
        <a:srgbClr val="FFFFFF"/>
      </a:lt1>
      <a:dk2>
        <a:srgbClr val="0070AB"/>
      </a:dk2>
      <a:lt2>
        <a:srgbClr val="FFCF01"/>
      </a:lt2>
      <a:accent1>
        <a:srgbClr val="005984"/>
      </a:accent1>
      <a:accent2>
        <a:srgbClr val="D6006D"/>
      </a:accent2>
      <a:accent3>
        <a:srgbClr val="80BC00"/>
      </a:accent3>
      <a:accent4>
        <a:srgbClr val="853275"/>
      </a:accent4>
      <a:accent5>
        <a:srgbClr val="00A5D9"/>
      </a:accent5>
      <a:accent6>
        <a:srgbClr val="F18A00"/>
      </a:accent6>
      <a:hlink>
        <a:srgbClr val="348F41"/>
      </a:hlink>
      <a:folHlink>
        <a:srgbClr val="E1251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790</Words>
  <Application>Microsoft Office PowerPoint</Application>
  <PresentationFormat>On-screen Show (4:3)</PresentationFormat>
  <Paragraphs>219</Paragraphs>
  <Slides>17</Slides>
  <Notes>17</Notes>
  <HiddenSlides>2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Rounded</vt:lpstr>
      <vt:lpstr>Arial Rounded MT Bold</vt:lpstr>
      <vt:lpstr>Calibri</vt:lpstr>
      <vt:lpstr>Courier New</vt:lpstr>
      <vt:lpstr>Times New Roman</vt:lpstr>
      <vt:lpstr>1_Office Theme</vt:lpstr>
      <vt:lpstr>Acrobat Document</vt:lpstr>
      <vt:lpstr>Joaquin Salas Process Control Systems Engineering Intern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Joaquin Salas Process Control Systems Engineering Intern</dc:title>
  <dc:creator>LHKHRS</dc:creator>
  <cp:lastModifiedBy>Salas, Joaquin</cp:lastModifiedBy>
  <cp:revision>25</cp:revision>
  <dcterms:created xsi:type="dcterms:W3CDTF">2015-07-22T21:09:37Z</dcterms:created>
  <dcterms:modified xsi:type="dcterms:W3CDTF">2024-07-10T20:35:21Z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